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pptx" ContentType="application/vnd.openxmlformats-officedocument.presentationml.presentation"/>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handoutMasterIdLst>
    <p:handoutMasterId r:id="rId31"/>
  </p:handoutMasterIdLst>
  <p:sldIdLst>
    <p:sldId id="361" r:id="rId2"/>
    <p:sldId id="256" r:id="rId3"/>
    <p:sldId id="262" r:id="rId4"/>
    <p:sldId id="263" r:id="rId5"/>
    <p:sldId id="261" r:id="rId6"/>
    <p:sldId id="264" r:id="rId7"/>
    <p:sldId id="892" r:id="rId8"/>
    <p:sldId id="894" r:id="rId9"/>
    <p:sldId id="418" r:id="rId10"/>
    <p:sldId id="422" r:id="rId11"/>
    <p:sldId id="424" r:id="rId12"/>
    <p:sldId id="882" r:id="rId13"/>
    <p:sldId id="885" r:id="rId14"/>
    <p:sldId id="426" r:id="rId15"/>
    <p:sldId id="890" r:id="rId16"/>
    <p:sldId id="891" r:id="rId17"/>
    <p:sldId id="427" r:id="rId18"/>
    <p:sldId id="886" r:id="rId19"/>
    <p:sldId id="393" r:id="rId20"/>
    <p:sldId id="399" r:id="rId21"/>
    <p:sldId id="421" r:id="rId22"/>
    <p:sldId id="372" r:id="rId23"/>
    <p:sldId id="889" r:id="rId24"/>
    <p:sldId id="887" r:id="rId25"/>
    <p:sldId id="899" r:id="rId26"/>
    <p:sldId id="904" r:id="rId27"/>
    <p:sldId id="903" r:id="rId28"/>
    <p:sldId id="896" r:id="rId29"/>
  </p:sldIdLst>
  <p:sldSz cx="12192000" cy="6858000"/>
  <p:notesSz cx="9385300" cy="70993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DB"/>
    <a:srgbClr val="660033"/>
    <a:srgbClr val="760000"/>
    <a:srgbClr val="A2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6" autoAdjust="0"/>
    <p:restoredTop sz="85185" autoAdjust="0"/>
  </p:normalViewPr>
  <p:slideViewPr>
    <p:cSldViewPr snapToGrid="0">
      <p:cViewPr varScale="1">
        <p:scale>
          <a:sx n="97" d="100"/>
          <a:sy n="97" d="100"/>
        </p:scale>
        <p:origin x="828" y="90"/>
      </p:cViewPr>
      <p:guideLst/>
    </p:cSldViewPr>
  </p:slideViewPr>
  <p:notesTextViewPr>
    <p:cViewPr>
      <p:scale>
        <a:sx n="3" d="2"/>
        <a:sy n="3" d="2"/>
      </p:scale>
      <p:origin x="0" y="0"/>
    </p:cViewPr>
  </p:notesTextViewPr>
  <p:notesViewPr>
    <p:cSldViewPr snapToGrid="0">
      <p:cViewPr varScale="1">
        <p:scale>
          <a:sx n="69" d="100"/>
          <a:sy n="69" d="100"/>
        </p:scale>
        <p:origin x="278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26AA0AF-F658-41F4-B205-9389B0C164AA}"/>
              </a:ext>
            </a:extLst>
          </p:cNvPr>
          <p:cNvSpPr>
            <a:spLocks noGrp="1"/>
          </p:cNvSpPr>
          <p:nvPr>
            <p:ph type="hdr" sz="quarter"/>
          </p:nvPr>
        </p:nvSpPr>
        <p:spPr>
          <a:xfrm>
            <a:off x="0" y="0"/>
            <a:ext cx="4066963" cy="356198"/>
          </a:xfrm>
          <a:prstGeom prst="rect">
            <a:avLst/>
          </a:prstGeom>
        </p:spPr>
        <p:txBody>
          <a:bodyPr vert="horz" lIns="94192" tIns="47096" rIns="94192" bIns="47096" rtlCol="0"/>
          <a:lstStyle>
            <a:lvl1pPr algn="l">
              <a:defRPr sz="1200"/>
            </a:lvl1pPr>
          </a:lstStyle>
          <a:p>
            <a:endParaRPr lang="es-PE"/>
          </a:p>
        </p:txBody>
      </p:sp>
      <p:sp>
        <p:nvSpPr>
          <p:cNvPr id="3" name="Marcador de fecha 2">
            <a:extLst>
              <a:ext uri="{FF2B5EF4-FFF2-40B4-BE49-F238E27FC236}">
                <a16:creationId xmlns:a16="http://schemas.microsoft.com/office/drawing/2014/main" id="{4AA49814-C597-48EA-AD96-44E21DD9889C}"/>
              </a:ext>
            </a:extLst>
          </p:cNvPr>
          <p:cNvSpPr>
            <a:spLocks noGrp="1"/>
          </p:cNvSpPr>
          <p:nvPr>
            <p:ph type="dt" sz="quarter" idx="1"/>
          </p:nvPr>
        </p:nvSpPr>
        <p:spPr>
          <a:xfrm>
            <a:off x="5316165" y="0"/>
            <a:ext cx="4066963" cy="356198"/>
          </a:xfrm>
          <a:prstGeom prst="rect">
            <a:avLst/>
          </a:prstGeom>
        </p:spPr>
        <p:txBody>
          <a:bodyPr vert="horz" lIns="94192" tIns="47096" rIns="94192" bIns="47096" rtlCol="0"/>
          <a:lstStyle>
            <a:lvl1pPr algn="r">
              <a:defRPr sz="1200"/>
            </a:lvl1pPr>
          </a:lstStyle>
          <a:p>
            <a:fld id="{D961C1F7-1B73-48B4-8384-6188C26C4EB7}" type="datetimeFigureOut">
              <a:rPr lang="es-PE" smtClean="0"/>
              <a:t>16/02/2021</a:t>
            </a:fld>
            <a:endParaRPr lang="es-PE"/>
          </a:p>
        </p:txBody>
      </p:sp>
      <p:sp>
        <p:nvSpPr>
          <p:cNvPr id="4" name="Marcador de pie de página 3">
            <a:extLst>
              <a:ext uri="{FF2B5EF4-FFF2-40B4-BE49-F238E27FC236}">
                <a16:creationId xmlns:a16="http://schemas.microsoft.com/office/drawing/2014/main" id="{E3A49519-FB3E-4A0D-8027-34820C32E33F}"/>
              </a:ext>
            </a:extLst>
          </p:cNvPr>
          <p:cNvSpPr>
            <a:spLocks noGrp="1"/>
          </p:cNvSpPr>
          <p:nvPr>
            <p:ph type="ftr" sz="quarter" idx="2"/>
          </p:nvPr>
        </p:nvSpPr>
        <p:spPr>
          <a:xfrm>
            <a:off x="0" y="6743103"/>
            <a:ext cx="4066963" cy="356197"/>
          </a:xfrm>
          <a:prstGeom prst="rect">
            <a:avLst/>
          </a:prstGeom>
        </p:spPr>
        <p:txBody>
          <a:bodyPr vert="horz" lIns="94192" tIns="47096" rIns="94192" bIns="47096" rtlCol="0" anchor="b"/>
          <a:lstStyle>
            <a:lvl1pPr algn="l">
              <a:defRPr sz="1200"/>
            </a:lvl1pPr>
          </a:lstStyle>
          <a:p>
            <a:endParaRPr lang="es-PE"/>
          </a:p>
        </p:txBody>
      </p:sp>
      <p:sp>
        <p:nvSpPr>
          <p:cNvPr id="5" name="Marcador de número de diapositiva 4">
            <a:extLst>
              <a:ext uri="{FF2B5EF4-FFF2-40B4-BE49-F238E27FC236}">
                <a16:creationId xmlns:a16="http://schemas.microsoft.com/office/drawing/2014/main" id="{B82C6F39-98B5-40CB-973A-EC8526D1EAC1}"/>
              </a:ext>
            </a:extLst>
          </p:cNvPr>
          <p:cNvSpPr>
            <a:spLocks noGrp="1"/>
          </p:cNvSpPr>
          <p:nvPr>
            <p:ph type="sldNum" sz="quarter" idx="3"/>
          </p:nvPr>
        </p:nvSpPr>
        <p:spPr>
          <a:xfrm>
            <a:off x="5316165" y="6743103"/>
            <a:ext cx="4066963" cy="356197"/>
          </a:xfrm>
          <a:prstGeom prst="rect">
            <a:avLst/>
          </a:prstGeom>
        </p:spPr>
        <p:txBody>
          <a:bodyPr vert="horz" lIns="94192" tIns="47096" rIns="94192" bIns="47096" rtlCol="0" anchor="b"/>
          <a:lstStyle>
            <a:lvl1pPr algn="r">
              <a:defRPr sz="1200"/>
            </a:lvl1pPr>
          </a:lstStyle>
          <a:p>
            <a:fld id="{E5423101-B300-463B-BB8D-936024E2382F}" type="slidenum">
              <a:rPr lang="es-PE" smtClean="0"/>
              <a:t>‹Nº›</a:t>
            </a:fld>
            <a:endParaRPr lang="es-PE"/>
          </a:p>
        </p:txBody>
      </p:sp>
    </p:spTree>
    <p:extLst>
      <p:ext uri="{BB962C8B-B14F-4D97-AF65-F5344CB8AC3E}">
        <p14:creationId xmlns:p14="http://schemas.microsoft.com/office/powerpoint/2010/main" val="116685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4066963" cy="356198"/>
          </a:xfrm>
          <a:prstGeom prst="rect">
            <a:avLst/>
          </a:prstGeom>
        </p:spPr>
        <p:txBody>
          <a:bodyPr vert="horz" lIns="94192" tIns="47096" rIns="94192" bIns="47096" rtlCol="0"/>
          <a:lstStyle>
            <a:lvl1pPr algn="l">
              <a:defRPr sz="1200"/>
            </a:lvl1pPr>
          </a:lstStyle>
          <a:p>
            <a:endParaRPr lang="es-PE"/>
          </a:p>
        </p:txBody>
      </p:sp>
      <p:sp>
        <p:nvSpPr>
          <p:cNvPr id="3" name="Marcador de fecha 2"/>
          <p:cNvSpPr>
            <a:spLocks noGrp="1"/>
          </p:cNvSpPr>
          <p:nvPr>
            <p:ph type="dt" idx="1"/>
          </p:nvPr>
        </p:nvSpPr>
        <p:spPr>
          <a:xfrm>
            <a:off x="5316165" y="0"/>
            <a:ext cx="4066963" cy="356198"/>
          </a:xfrm>
          <a:prstGeom prst="rect">
            <a:avLst/>
          </a:prstGeom>
        </p:spPr>
        <p:txBody>
          <a:bodyPr vert="horz" lIns="94192" tIns="47096" rIns="94192" bIns="47096" rtlCol="0"/>
          <a:lstStyle>
            <a:lvl1pPr algn="r">
              <a:defRPr sz="1200"/>
            </a:lvl1pPr>
          </a:lstStyle>
          <a:p>
            <a:fld id="{D22DA55E-EB93-4FEC-B2A7-E14F04DF60CB}" type="datetimeFigureOut">
              <a:rPr lang="es-PE" smtClean="0"/>
              <a:t>16/02/2021</a:t>
            </a:fld>
            <a:endParaRPr lang="es-PE"/>
          </a:p>
        </p:txBody>
      </p:sp>
      <p:sp>
        <p:nvSpPr>
          <p:cNvPr id="4" name="Marcador de imagen de diapositiva 3"/>
          <p:cNvSpPr>
            <a:spLocks noGrp="1" noRot="1" noChangeAspect="1"/>
          </p:cNvSpPr>
          <p:nvPr>
            <p:ph type="sldImg" idx="2"/>
          </p:nvPr>
        </p:nvSpPr>
        <p:spPr>
          <a:xfrm>
            <a:off x="2563813" y="887413"/>
            <a:ext cx="4257675" cy="2395537"/>
          </a:xfrm>
          <a:prstGeom prst="rect">
            <a:avLst/>
          </a:prstGeom>
          <a:noFill/>
          <a:ln w="12700">
            <a:solidFill>
              <a:prstClr val="black"/>
            </a:solidFill>
          </a:ln>
        </p:spPr>
        <p:txBody>
          <a:bodyPr vert="horz" lIns="94192" tIns="47096" rIns="94192" bIns="47096" rtlCol="0" anchor="ctr"/>
          <a:lstStyle/>
          <a:p>
            <a:endParaRPr lang="es-PE"/>
          </a:p>
        </p:txBody>
      </p:sp>
      <p:sp>
        <p:nvSpPr>
          <p:cNvPr id="5" name="Marcador de notas 4"/>
          <p:cNvSpPr>
            <a:spLocks noGrp="1"/>
          </p:cNvSpPr>
          <p:nvPr>
            <p:ph type="body" sz="quarter" idx="3"/>
          </p:nvPr>
        </p:nvSpPr>
        <p:spPr>
          <a:xfrm>
            <a:off x="938530" y="3416538"/>
            <a:ext cx="7508240" cy="2795350"/>
          </a:xfrm>
          <a:prstGeom prst="rect">
            <a:avLst/>
          </a:prstGeom>
        </p:spPr>
        <p:txBody>
          <a:bodyPr vert="horz" lIns="94192" tIns="47096" rIns="94192" bIns="47096"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6743103"/>
            <a:ext cx="4066963" cy="356197"/>
          </a:xfrm>
          <a:prstGeom prst="rect">
            <a:avLst/>
          </a:prstGeom>
        </p:spPr>
        <p:txBody>
          <a:bodyPr vert="horz" lIns="94192" tIns="47096" rIns="94192" bIns="47096"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5316165" y="6743103"/>
            <a:ext cx="4066963" cy="356197"/>
          </a:xfrm>
          <a:prstGeom prst="rect">
            <a:avLst/>
          </a:prstGeom>
        </p:spPr>
        <p:txBody>
          <a:bodyPr vert="horz" lIns="94192" tIns="47096" rIns="94192" bIns="47096" rtlCol="0" anchor="b"/>
          <a:lstStyle>
            <a:lvl1pPr algn="r">
              <a:defRPr sz="1200"/>
            </a:lvl1pPr>
          </a:lstStyle>
          <a:p>
            <a:fld id="{D0E8EB38-079D-449D-988A-04E3C809BB91}" type="slidenum">
              <a:rPr lang="es-PE" smtClean="0"/>
              <a:t>‹Nº›</a:t>
            </a:fld>
            <a:endParaRPr lang="es-PE"/>
          </a:p>
        </p:txBody>
      </p:sp>
    </p:spTree>
    <p:extLst>
      <p:ext uri="{BB962C8B-B14F-4D97-AF65-F5344CB8AC3E}">
        <p14:creationId xmlns:p14="http://schemas.microsoft.com/office/powerpoint/2010/main" val="249887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A0F6D12-D0E5-42E3-AE9E-4CBB24513023}" type="slidenum">
              <a:rPr kumimoji="1" lang="ja-JP" altLang="en-US" smtClean="0"/>
              <a:t>9</a:t>
            </a:fld>
            <a:endParaRPr kumimoji="1" lang="ja-JP" altLang="en-US"/>
          </a:p>
        </p:txBody>
      </p:sp>
    </p:spTree>
    <p:extLst>
      <p:ext uri="{BB962C8B-B14F-4D97-AF65-F5344CB8AC3E}">
        <p14:creationId xmlns:p14="http://schemas.microsoft.com/office/powerpoint/2010/main" val="4114821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A0F6D12-D0E5-42E3-AE9E-4CBB24513023}" type="slidenum">
              <a:rPr kumimoji="1" lang="ja-JP" altLang="en-US" smtClean="0"/>
              <a:t>27</a:t>
            </a:fld>
            <a:endParaRPr kumimoji="1" lang="ja-JP" altLang="en-US"/>
          </a:p>
        </p:txBody>
      </p:sp>
    </p:spTree>
    <p:extLst>
      <p:ext uri="{BB962C8B-B14F-4D97-AF65-F5344CB8AC3E}">
        <p14:creationId xmlns:p14="http://schemas.microsoft.com/office/powerpoint/2010/main" val="2412442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A0F6D12-D0E5-42E3-AE9E-4CBB24513023}" type="slidenum">
              <a:rPr kumimoji="1" lang="ja-JP" altLang="en-US" smtClean="0"/>
              <a:t>10</a:t>
            </a:fld>
            <a:endParaRPr kumimoji="1" lang="ja-JP" altLang="en-US"/>
          </a:p>
        </p:txBody>
      </p:sp>
    </p:spTree>
    <p:extLst>
      <p:ext uri="{BB962C8B-B14F-4D97-AF65-F5344CB8AC3E}">
        <p14:creationId xmlns:p14="http://schemas.microsoft.com/office/powerpoint/2010/main" val="2207874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D0E8EB38-079D-449D-988A-04E3C809BB91}" type="slidenum">
              <a:rPr lang="es-PE" smtClean="0"/>
              <a:t>14</a:t>
            </a:fld>
            <a:endParaRPr lang="es-PE"/>
          </a:p>
        </p:txBody>
      </p:sp>
    </p:spTree>
    <p:extLst>
      <p:ext uri="{BB962C8B-B14F-4D97-AF65-F5344CB8AC3E}">
        <p14:creationId xmlns:p14="http://schemas.microsoft.com/office/powerpoint/2010/main" val="2044071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A0F6D12-D0E5-42E3-AE9E-4CBB24513023}" type="slidenum">
              <a:rPr kumimoji="1" lang="ja-JP" altLang="en-US" smtClean="0"/>
              <a:t>19</a:t>
            </a:fld>
            <a:endParaRPr kumimoji="1" lang="ja-JP" altLang="en-US"/>
          </a:p>
        </p:txBody>
      </p:sp>
    </p:spTree>
    <p:extLst>
      <p:ext uri="{BB962C8B-B14F-4D97-AF65-F5344CB8AC3E}">
        <p14:creationId xmlns:p14="http://schemas.microsoft.com/office/powerpoint/2010/main" val="68185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A0F6D12-D0E5-42E3-AE9E-4CBB24513023}" type="slidenum">
              <a:rPr kumimoji="1" lang="ja-JP" altLang="en-US" smtClean="0"/>
              <a:t>20</a:t>
            </a:fld>
            <a:endParaRPr kumimoji="1" lang="ja-JP" altLang="en-US"/>
          </a:p>
        </p:txBody>
      </p:sp>
    </p:spTree>
    <p:extLst>
      <p:ext uri="{BB962C8B-B14F-4D97-AF65-F5344CB8AC3E}">
        <p14:creationId xmlns:p14="http://schemas.microsoft.com/office/powerpoint/2010/main" val="233770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A0F6D12-D0E5-42E3-AE9E-4CBB24513023}" type="slidenum">
              <a:rPr kumimoji="1" lang="ja-JP" altLang="en-US" smtClean="0"/>
              <a:t>21</a:t>
            </a:fld>
            <a:endParaRPr kumimoji="1" lang="ja-JP" altLang="en-US"/>
          </a:p>
        </p:txBody>
      </p:sp>
    </p:spTree>
    <p:extLst>
      <p:ext uri="{BB962C8B-B14F-4D97-AF65-F5344CB8AC3E}">
        <p14:creationId xmlns:p14="http://schemas.microsoft.com/office/powerpoint/2010/main" val="3184279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A0F6D12-D0E5-42E3-AE9E-4CBB24513023}" type="slidenum">
              <a:rPr kumimoji="1" lang="ja-JP" altLang="en-US" smtClean="0"/>
              <a:t>22</a:t>
            </a:fld>
            <a:endParaRPr kumimoji="1" lang="ja-JP" altLang="en-US"/>
          </a:p>
        </p:txBody>
      </p:sp>
    </p:spTree>
    <p:extLst>
      <p:ext uri="{BB962C8B-B14F-4D97-AF65-F5344CB8AC3E}">
        <p14:creationId xmlns:p14="http://schemas.microsoft.com/office/powerpoint/2010/main" val="31851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A0F6D12-D0E5-42E3-AE9E-4CBB24513023}" type="slidenum">
              <a:rPr kumimoji="1" lang="ja-JP" altLang="en-US" smtClean="0"/>
              <a:t>23</a:t>
            </a:fld>
            <a:endParaRPr kumimoji="1" lang="ja-JP" altLang="en-US"/>
          </a:p>
        </p:txBody>
      </p:sp>
    </p:spTree>
    <p:extLst>
      <p:ext uri="{BB962C8B-B14F-4D97-AF65-F5344CB8AC3E}">
        <p14:creationId xmlns:p14="http://schemas.microsoft.com/office/powerpoint/2010/main" val="2657069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A0F6D12-D0E5-42E3-AE9E-4CBB24513023}" type="slidenum">
              <a:rPr kumimoji="1" lang="ja-JP" altLang="en-US" smtClean="0"/>
              <a:t>24</a:t>
            </a:fld>
            <a:endParaRPr kumimoji="1" lang="ja-JP" altLang="en-US"/>
          </a:p>
        </p:txBody>
      </p:sp>
    </p:spTree>
    <p:extLst>
      <p:ext uri="{BB962C8B-B14F-4D97-AF65-F5344CB8AC3E}">
        <p14:creationId xmlns:p14="http://schemas.microsoft.com/office/powerpoint/2010/main" val="3021753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Fullscreen Image ">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1477257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6E4A66-220B-4D54-A9A4-7479FCC7262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F405A0FF-04DD-4FA2-B697-33312598E66F}"/>
              </a:ext>
            </a:extLst>
          </p:cNvPr>
          <p:cNvSpPr>
            <a:spLocks noGrp="1"/>
          </p:cNvSpPr>
          <p:nvPr>
            <p:ph type="subTitle" idx="1"/>
          </p:nvPr>
        </p:nvSpPr>
        <p:spPr>
          <a:xfrm>
            <a:off x="1524000" y="3602038"/>
            <a:ext cx="9144000" cy="1655762"/>
          </a:xfrm>
        </p:spPr>
        <p:txBody>
          <a:bodyPr/>
          <a:lstStyle>
            <a:lvl1pPr marL="0" indent="0" algn="ctr">
              <a:buNone/>
              <a:defRPr sz="2400"/>
            </a:lvl1pPr>
            <a:lvl2pPr marL="457192" indent="0" algn="ctr">
              <a:buNone/>
              <a:defRPr sz="2000"/>
            </a:lvl2pPr>
            <a:lvl3pPr marL="914385" indent="0" algn="ctr">
              <a:buNone/>
              <a:defRPr sz="1800"/>
            </a:lvl3pPr>
            <a:lvl4pPr marL="1371577" indent="0" algn="ctr">
              <a:buNone/>
              <a:defRPr sz="1600"/>
            </a:lvl4pPr>
            <a:lvl5pPr marL="1828769" indent="0" algn="ctr">
              <a:buNone/>
              <a:defRPr sz="1600"/>
            </a:lvl5pPr>
            <a:lvl6pPr marL="2285962" indent="0" algn="ctr">
              <a:buNone/>
              <a:defRPr sz="1600"/>
            </a:lvl6pPr>
            <a:lvl7pPr marL="2743154" indent="0" algn="ctr">
              <a:buNone/>
              <a:defRPr sz="1600"/>
            </a:lvl7pPr>
            <a:lvl8pPr marL="3200347" indent="0" algn="ctr">
              <a:buNone/>
              <a:defRPr sz="1600"/>
            </a:lvl8pPr>
            <a:lvl9pPr marL="3657539"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0732C402-424E-4369-BE62-74490354C681}"/>
              </a:ext>
            </a:extLst>
          </p:cNvPr>
          <p:cNvSpPr>
            <a:spLocks noGrp="1"/>
          </p:cNvSpPr>
          <p:nvPr>
            <p:ph type="dt" sz="half" idx="10"/>
          </p:nvPr>
        </p:nvSpPr>
        <p:spPr/>
        <p:txBody>
          <a:bodyPr/>
          <a:lstStyle/>
          <a:p>
            <a:fld id="{2BE2B060-325A-4AC0-A03B-C8BBBAAFAE64}" type="datetimeFigureOut">
              <a:rPr lang="es-PE" smtClean="0"/>
              <a:t>16/02/2021</a:t>
            </a:fld>
            <a:endParaRPr lang="es-PE"/>
          </a:p>
        </p:txBody>
      </p:sp>
      <p:sp>
        <p:nvSpPr>
          <p:cNvPr id="5" name="Marcador de pie de página 4">
            <a:extLst>
              <a:ext uri="{FF2B5EF4-FFF2-40B4-BE49-F238E27FC236}">
                <a16:creationId xmlns:a16="http://schemas.microsoft.com/office/drawing/2014/main" id="{77504FDD-C637-4C09-84A7-BC7772D41A79}"/>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E568A9C7-0D31-40FC-9275-3139D999D65A}"/>
              </a:ext>
            </a:extLst>
          </p:cNvPr>
          <p:cNvSpPr>
            <a:spLocks noGrp="1"/>
          </p:cNvSpPr>
          <p:nvPr>
            <p:ph type="sldNum" sz="quarter" idx="12"/>
          </p:nvPr>
        </p:nvSpPr>
        <p:spPr/>
        <p:txBody>
          <a:bodyPr/>
          <a:lstStyle/>
          <a:p>
            <a:fld id="{D4B21BF1-848D-4727-9C7A-84E9C46846F8}" type="slidenum">
              <a:rPr lang="es-PE" smtClean="0"/>
              <a:t>‹Nº›</a:t>
            </a:fld>
            <a:endParaRPr lang="es-PE"/>
          </a:p>
        </p:txBody>
      </p:sp>
    </p:spTree>
    <p:extLst>
      <p:ext uri="{BB962C8B-B14F-4D97-AF65-F5344CB8AC3E}">
        <p14:creationId xmlns:p14="http://schemas.microsoft.com/office/powerpoint/2010/main" val="3764463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A01112-BF28-4591-9A9E-19D83826E4B8}"/>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4470C6F4-74CE-4481-AD1C-FF907170352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7F35A5C6-60A7-4989-9175-80E74673C885}"/>
              </a:ext>
            </a:extLst>
          </p:cNvPr>
          <p:cNvSpPr>
            <a:spLocks noGrp="1"/>
          </p:cNvSpPr>
          <p:nvPr>
            <p:ph type="dt" sz="half" idx="10"/>
          </p:nvPr>
        </p:nvSpPr>
        <p:spPr/>
        <p:txBody>
          <a:bodyPr/>
          <a:lstStyle/>
          <a:p>
            <a:fld id="{2BE2B060-325A-4AC0-A03B-C8BBBAAFAE64}" type="datetimeFigureOut">
              <a:rPr lang="es-PE" smtClean="0"/>
              <a:t>16/02/2021</a:t>
            </a:fld>
            <a:endParaRPr lang="es-PE"/>
          </a:p>
        </p:txBody>
      </p:sp>
      <p:sp>
        <p:nvSpPr>
          <p:cNvPr id="5" name="Marcador de pie de página 4">
            <a:extLst>
              <a:ext uri="{FF2B5EF4-FFF2-40B4-BE49-F238E27FC236}">
                <a16:creationId xmlns:a16="http://schemas.microsoft.com/office/drawing/2014/main" id="{1188E5E2-EB34-4784-B4CD-22660D0A470F}"/>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0AF2A63C-C826-45D3-85EA-EA99F62DD94B}"/>
              </a:ext>
            </a:extLst>
          </p:cNvPr>
          <p:cNvSpPr>
            <a:spLocks noGrp="1"/>
          </p:cNvSpPr>
          <p:nvPr>
            <p:ph type="sldNum" sz="quarter" idx="12"/>
          </p:nvPr>
        </p:nvSpPr>
        <p:spPr/>
        <p:txBody>
          <a:bodyPr/>
          <a:lstStyle/>
          <a:p>
            <a:fld id="{D4B21BF1-848D-4727-9C7A-84E9C46846F8}" type="slidenum">
              <a:rPr lang="es-PE" smtClean="0"/>
              <a:t>‹Nº›</a:t>
            </a:fld>
            <a:endParaRPr lang="es-PE"/>
          </a:p>
        </p:txBody>
      </p:sp>
    </p:spTree>
    <p:extLst>
      <p:ext uri="{BB962C8B-B14F-4D97-AF65-F5344CB8AC3E}">
        <p14:creationId xmlns:p14="http://schemas.microsoft.com/office/powerpoint/2010/main" val="2878322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92000" cy="6858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433195" y="1940835"/>
            <a:ext cx="4512761" cy="4512369"/>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334860" y="1508786"/>
            <a:ext cx="960190" cy="960107"/>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5063143" y="4511094"/>
            <a:ext cx="624123" cy="624069"/>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5052119" y="5301209"/>
            <a:ext cx="935533" cy="935451"/>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406874" y="1508786"/>
            <a:ext cx="816161" cy="960107"/>
          </a:xfrm>
        </p:spPr>
        <p:txBody>
          <a:bodyPr anchor="ctr">
            <a:noAutofit/>
          </a:bodyPr>
          <a:lstStyle>
            <a:lvl1pPr algn="ctr">
              <a:defRPr sz="36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2305422" y="3429248"/>
            <a:ext cx="768309" cy="768242"/>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577157" y="4293096"/>
            <a:ext cx="4224836" cy="672075"/>
          </a:xfrm>
        </p:spPr>
        <p:txBody>
          <a:bodyPr anchor="ctr">
            <a:normAutofit/>
          </a:bodyPr>
          <a:lstStyle>
            <a:lvl1pPr algn="ctr">
              <a:defRPr sz="2933"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6288038" y="5532123"/>
            <a:ext cx="790183" cy="790115"/>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391069" y="1248653"/>
            <a:ext cx="528104" cy="528058"/>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1813785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2437139F-CD22-480A-952F-00DBCDAC79F4}"/>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B525065-5A63-5044-89D6-0402CDAD2DDC}"/>
              </a:ext>
            </a:extLst>
          </p:cNvPr>
          <p:cNvSpPr>
            <a:spLocks noChangeAspect="1"/>
          </p:cNvSpPr>
          <p:nvPr userDrawn="1"/>
        </p:nvSpPr>
        <p:spPr>
          <a:xfrm>
            <a:off x="11617991" y="6039585"/>
            <a:ext cx="500889" cy="49955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Poppins" pitchFamily="2" charset="77"/>
              <a:cs typeface="Poppins" pitchFamily="2" charset="77"/>
            </a:endParaRPr>
          </a:p>
        </p:txBody>
      </p:sp>
      <p:sp>
        <p:nvSpPr>
          <p:cNvPr id="2" name="Title Placeholder 1"/>
          <p:cNvSpPr>
            <a:spLocks noGrp="1"/>
          </p:cNvSpPr>
          <p:nvPr>
            <p:ph type="title"/>
          </p:nvPr>
        </p:nvSpPr>
        <p:spPr>
          <a:xfrm>
            <a:off x="1451287" y="193077"/>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1235881" y="1859965"/>
            <a:ext cx="10336697" cy="4351338"/>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11466004" y="6039585"/>
            <a:ext cx="804862" cy="430869"/>
          </a:xfrm>
          <a:prstGeom prst="rect">
            <a:avLst/>
          </a:prstGeom>
          <a:noFill/>
        </p:spPr>
        <p:txBody>
          <a:bodyPr wrap="square" lIns="45720" tIns="45711" rIns="45720" bIns="45711" rtlCol="0">
            <a:spAutoFit/>
          </a:bodyPr>
          <a:lstStyle/>
          <a:p>
            <a:pPr algn="ctr"/>
            <a:fld id="{260E2A6B-A809-4840-BF14-8648BC0BDF87}" type="slidenum">
              <a:rPr lang="id-ID" sz="2200" b="1" i="0" smtClean="0">
                <a:solidFill>
                  <a:schemeClr val="tx2"/>
                </a:solidFill>
                <a:latin typeface="Poppins" pitchFamily="2" charset="77"/>
                <a:ea typeface="Open Sans Light" panose="020B0306030504020204" pitchFamily="34" charset="0"/>
                <a:cs typeface="Poppins" pitchFamily="2" charset="77"/>
              </a:rPr>
              <a:pPr algn="ctr"/>
              <a:t>‹Nº›</a:t>
            </a:fld>
            <a:r>
              <a:rPr lang="id-ID" sz="2200" b="1" i="0" dirty="0">
                <a:solidFill>
                  <a:schemeClr val="bg1"/>
                </a:solidFill>
                <a:latin typeface="Open Sans Light" panose="020B0306030504020204" pitchFamily="34" charset="0"/>
                <a:ea typeface="Open Sans Light" panose="020B0306030504020204" pitchFamily="34" charset="0"/>
                <a:cs typeface="Open Sans" charset="0"/>
              </a:rPr>
              <a:t>  </a:t>
            </a:r>
          </a:p>
        </p:txBody>
      </p:sp>
    </p:spTree>
    <p:extLst>
      <p:ext uri="{BB962C8B-B14F-4D97-AF65-F5344CB8AC3E}">
        <p14:creationId xmlns:p14="http://schemas.microsoft.com/office/powerpoint/2010/main" val="95054755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hf hdr="0" ftr="0" dt="0"/>
  <p:txStyles>
    <p:titleStyle>
      <a:lvl1pPr algn="l" defTabSz="914217" rtl="0" eaLnBrk="1" latinLnBrk="0" hangingPunct="1">
        <a:lnSpc>
          <a:spcPct val="90000"/>
        </a:lnSpc>
        <a:spcBef>
          <a:spcPct val="0"/>
        </a:spcBef>
        <a:buNone/>
        <a:defRPr lang="en-US" sz="5400" b="0" i="0" kern="1200">
          <a:solidFill>
            <a:srgbClr val="A20000"/>
          </a:solidFill>
          <a:latin typeface="Bubblegum Sans" panose="02000506000000020004" pitchFamily="2" charset="0"/>
          <a:ea typeface="Bubblegum Sans" panose="02000506000000020004" pitchFamily="2" charset="0"/>
          <a:cs typeface="Bubblegum Sans" panose="02000506000000020004" pitchFamily="2" charset="0"/>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700" b="0" i="0" kern="1200" dirty="0" smtClean="0">
          <a:solidFill>
            <a:srgbClr val="660033"/>
          </a:solidFill>
          <a:effectLst/>
          <a:latin typeface="Roboto"/>
          <a:ea typeface="Roboto"/>
          <a:cs typeface="Open Sans" charset="0"/>
        </a:defRPr>
      </a:lvl1pPr>
      <a:lvl2pPr marL="685663" indent="-228555" algn="l" defTabSz="914217" rtl="0" eaLnBrk="1" latinLnBrk="0" hangingPunct="1">
        <a:lnSpc>
          <a:spcPct val="90000"/>
        </a:lnSpc>
        <a:spcBef>
          <a:spcPts val="500"/>
        </a:spcBef>
        <a:buFont typeface="Arial" panose="020B0604020202020204" pitchFamily="34" charset="0"/>
        <a:buChar char="•"/>
        <a:defRPr lang="en-US" sz="2700" b="0" i="0" kern="1200" dirty="0" smtClean="0">
          <a:solidFill>
            <a:srgbClr val="660033"/>
          </a:solidFill>
          <a:effectLst/>
          <a:latin typeface="Roboto"/>
          <a:ea typeface="Roboto"/>
          <a:cs typeface="Open Sans" charset="0"/>
        </a:defRPr>
      </a:lvl2pPr>
      <a:lvl3pPr marL="1142772" indent="-228555" algn="l" defTabSz="914217" rtl="0" eaLnBrk="1" latinLnBrk="0" hangingPunct="1">
        <a:lnSpc>
          <a:spcPct val="90000"/>
        </a:lnSpc>
        <a:spcBef>
          <a:spcPts val="500"/>
        </a:spcBef>
        <a:buFont typeface="Arial" panose="020B0604020202020204" pitchFamily="34" charset="0"/>
        <a:buChar char="•"/>
        <a:defRPr lang="en-US" sz="2700" b="0" i="0" kern="1200" dirty="0" smtClean="0">
          <a:solidFill>
            <a:srgbClr val="660033"/>
          </a:solidFill>
          <a:effectLst/>
          <a:latin typeface="Roboto"/>
          <a:ea typeface="Roboto"/>
          <a:cs typeface="Open Sans" charset="0"/>
        </a:defRPr>
      </a:lvl3pPr>
      <a:lvl4pPr marL="1599880" indent="-228555" algn="l" defTabSz="914217" rtl="0" eaLnBrk="1" latinLnBrk="0" hangingPunct="1">
        <a:lnSpc>
          <a:spcPct val="90000"/>
        </a:lnSpc>
        <a:spcBef>
          <a:spcPts val="500"/>
        </a:spcBef>
        <a:buFont typeface="Arial" panose="020B0604020202020204" pitchFamily="34" charset="0"/>
        <a:buChar char="•"/>
        <a:defRPr lang="en-US" sz="2700" b="0" i="0" kern="1200" dirty="0" smtClean="0">
          <a:solidFill>
            <a:srgbClr val="660033"/>
          </a:solidFill>
          <a:effectLst/>
          <a:latin typeface="Roboto"/>
          <a:ea typeface="Roboto"/>
          <a:cs typeface="Open Sans" charset="0"/>
        </a:defRPr>
      </a:lvl4pPr>
      <a:lvl5pPr marL="2056989" indent="-228555" algn="l" defTabSz="914217" rtl="0" eaLnBrk="1" latinLnBrk="0" hangingPunct="1">
        <a:lnSpc>
          <a:spcPct val="90000"/>
        </a:lnSpc>
        <a:spcBef>
          <a:spcPts val="500"/>
        </a:spcBef>
        <a:buFont typeface="Arial" panose="020B0604020202020204" pitchFamily="34" charset="0"/>
        <a:buChar char="•"/>
        <a:defRPr lang="en-US" sz="2700" b="0" i="0" kern="1200" dirty="0">
          <a:solidFill>
            <a:srgbClr val="660033"/>
          </a:solidFill>
          <a:effectLst/>
          <a:latin typeface="Roboto"/>
          <a:ea typeface="Roboto"/>
          <a:cs typeface="Open Sans" charset="0"/>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mailto:Christian.Aliaga.p@uni.edu" TargetMode="Externa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4.wmf"/></Relationships>
</file>

<file path=ppt/slides/_rels/slide2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2.png"/><Relationship Id="rId7" Type="http://schemas.openxmlformats.org/officeDocument/2006/relationships/image" Target="../media/image13.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 Id="rId9"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2.pn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wmf"/><Relationship Id="rId7" Type="http://schemas.openxmlformats.org/officeDocument/2006/relationships/image" Target="../media/image23.gif"/><Relationship Id="rId2" Type="http://schemas.openxmlformats.org/officeDocument/2006/relationships/package" Target="../embeddings/Microsoft_PowerPoint_Presentation.pptx"/><Relationship Id="rId1" Type="http://schemas.openxmlformats.org/officeDocument/2006/relationships/slideLayout" Target="../slideLayouts/slideLayout3.xml"/><Relationship Id="rId6" Type="http://schemas.openxmlformats.org/officeDocument/2006/relationships/image" Target="../media/image22.jpeg"/><Relationship Id="rId5" Type="http://schemas.openxmlformats.org/officeDocument/2006/relationships/image" Target="../media/image21.png"/><Relationship Id="rId10" Type="http://schemas.openxmlformats.org/officeDocument/2006/relationships/image" Target="../media/image24.jpeg"/><Relationship Id="rId4" Type="http://schemas.openxmlformats.org/officeDocument/2006/relationships/image" Target="../media/image20.jpe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6A5A2688-E67B-4BED-9001-76C952C2F1CE}"/>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s-PE" sz="1200"/>
          </a:p>
        </p:txBody>
      </p:sp>
      <p:pic>
        <p:nvPicPr>
          <p:cNvPr id="5122" name="Picture 2" descr="Puede ser una imagen de 1 persona y texto que dice &quot;ce pre UNI ¡Totalmente Gratuito! EL ROL DE LA QUÍMICA PARA ENFRENTAR LA SEGUNDA OLA DEL COVID-19 N UHM nomH Ponente: Mg. Christian Aliaga Paucar 13 de febrero 6:00 a 8:00 p.m. Plataformas: zoom f LIVE&quot;">
            <a:extLst>
              <a:ext uri="{FF2B5EF4-FFF2-40B4-BE49-F238E27FC236}">
                <a16:creationId xmlns:a16="http://schemas.microsoft.com/office/drawing/2014/main" id="{3EBE561D-3036-4DAD-9250-277646F0AB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207"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Marcador de contenido 9" descr="Imagen que contiene interior, tabla, botella, computer&#10;&#10;Descripción generada automáticamente">
            <a:extLst>
              <a:ext uri="{FF2B5EF4-FFF2-40B4-BE49-F238E27FC236}">
                <a16:creationId xmlns:a16="http://schemas.microsoft.com/office/drawing/2014/main" id="{DBEC0834-C2E8-4AC2-BC5A-86F85ECDD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113" y="16597"/>
            <a:ext cx="6121954" cy="3198300"/>
          </a:xfrm>
          <a:prstGeom prst="rect">
            <a:avLst/>
          </a:prstGeom>
        </p:spPr>
      </p:pic>
      <p:pic>
        <p:nvPicPr>
          <p:cNvPr id="11" name="Imagen 10" descr="Mano de una persona con una camisa azul&#10;&#10;Descripción generada automáticamente con confianza baja">
            <a:extLst>
              <a:ext uri="{FF2B5EF4-FFF2-40B4-BE49-F238E27FC236}">
                <a16:creationId xmlns:a16="http://schemas.microsoft.com/office/drawing/2014/main" id="{E5D019E3-0715-468C-BE3D-C869B16675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4675" y="3445597"/>
            <a:ext cx="5749158" cy="3412403"/>
          </a:xfrm>
          <a:prstGeom prst="rect">
            <a:avLst/>
          </a:prstGeom>
        </p:spPr>
      </p:pic>
    </p:spTree>
    <p:extLst>
      <p:ext uri="{BB962C8B-B14F-4D97-AF65-F5344CB8AC3E}">
        <p14:creationId xmlns:p14="http://schemas.microsoft.com/office/powerpoint/2010/main" val="903934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プレースホルダー 7">
            <a:extLst>
              <a:ext uri="{FF2B5EF4-FFF2-40B4-BE49-F238E27FC236}">
                <a16:creationId xmlns:a16="http://schemas.microsoft.com/office/drawing/2014/main" id="{C7E0CF35-C9A4-4670-AC11-23B1333713C8}"/>
              </a:ext>
            </a:extLst>
          </p:cNvPr>
          <p:cNvSpPr txBox="1">
            <a:spLocks/>
          </p:cNvSpPr>
          <p:nvPr/>
        </p:nvSpPr>
        <p:spPr>
          <a:xfrm>
            <a:off x="636640" y="191297"/>
            <a:ext cx="10519172" cy="1005280"/>
          </a:xfrm>
          <a:prstGeom prst="rect">
            <a:avLst/>
          </a:prstGeom>
        </p:spPr>
        <p:txBody>
          <a:bodyPr vert="horz" lIns="108850" tIns="54425" rIns="108850" bIns="54425" rtlCol="0" anchor="ctr">
            <a:normAutofit/>
          </a:bodyPr>
          <a:lstStyle>
            <a:lvl1pPr marL="0" indent="0" algn="ctr" defTabSz="1632753" rtl="0" eaLnBrk="1" latinLnBrk="0" hangingPunct="1">
              <a:lnSpc>
                <a:spcPct val="120000"/>
              </a:lnSpc>
              <a:spcBef>
                <a:spcPts val="1200"/>
              </a:spcBef>
              <a:buFont typeface="Arial" panose="020B0604020202020204" pitchFamily="34" charset="0"/>
              <a:buNone/>
              <a:defRPr kumimoji="1" sz="4400" kern="1200" baseline="0">
                <a:solidFill>
                  <a:schemeClr val="bg1"/>
                </a:solidFill>
                <a:latin typeface="Route 159 Light"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defRPr/>
            </a:pPr>
            <a:r>
              <a:rPr lang="es-MX" sz="4000" b="1" dirty="0" err="1">
                <a:solidFill>
                  <a:srgbClr val="760000"/>
                </a:solidFill>
                <a:latin typeface="Route 159 Light"/>
              </a:rPr>
              <a:t>Cannabidiol</a:t>
            </a:r>
            <a:r>
              <a:rPr lang="es-MX" sz="4000" b="1" dirty="0">
                <a:solidFill>
                  <a:srgbClr val="760000"/>
                </a:solidFill>
                <a:latin typeface="Route 159 Light"/>
              </a:rPr>
              <a:t> (CBD)</a:t>
            </a:r>
            <a:endParaRPr lang="es-PE" sz="4000" b="1" dirty="0">
              <a:solidFill>
                <a:srgbClr val="760000"/>
              </a:solidFill>
              <a:latin typeface="Route 159 Light"/>
            </a:endParaRPr>
          </a:p>
        </p:txBody>
      </p:sp>
      <p:sp>
        <p:nvSpPr>
          <p:cNvPr id="9" name="CuadroTexto 8">
            <a:extLst>
              <a:ext uri="{FF2B5EF4-FFF2-40B4-BE49-F238E27FC236}">
                <a16:creationId xmlns:a16="http://schemas.microsoft.com/office/drawing/2014/main" id="{F8B3CD67-3D85-45F2-8BF9-75690F322FB2}"/>
              </a:ext>
            </a:extLst>
          </p:cNvPr>
          <p:cNvSpPr txBox="1"/>
          <p:nvPr/>
        </p:nvSpPr>
        <p:spPr>
          <a:xfrm>
            <a:off x="1134602" y="1191848"/>
            <a:ext cx="6615530" cy="2492990"/>
          </a:xfrm>
          <a:prstGeom prst="rect">
            <a:avLst/>
          </a:prstGeom>
          <a:noFill/>
        </p:spPr>
        <p:txBody>
          <a:bodyPr wrap="square">
            <a:spAutoFit/>
          </a:bodyPr>
          <a:lstStyle/>
          <a:p>
            <a:pPr algn="just"/>
            <a:r>
              <a:rPr lang="es-MX" sz="2600" dirty="0">
                <a:solidFill>
                  <a:srgbClr val="C00000"/>
                </a:solidFill>
                <a:latin typeface="Segoe UI Historic" panose="020B0502040204020203" pitchFamily="34" charset="0"/>
              </a:rPr>
              <a:t>Según los investigadores el </a:t>
            </a:r>
            <a:r>
              <a:rPr lang="es-MX" sz="2600" dirty="0" err="1">
                <a:solidFill>
                  <a:srgbClr val="C00000"/>
                </a:solidFill>
                <a:latin typeface="Segoe UI Historic" panose="020B0502040204020203" pitchFamily="34" charset="0"/>
              </a:rPr>
              <a:t>Cannabidiol</a:t>
            </a:r>
            <a:r>
              <a:rPr lang="es-MX" sz="2600" dirty="0">
                <a:solidFill>
                  <a:srgbClr val="C00000"/>
                </a:solidFill>
                <a:latin typeface="Segoe UI Historic" panose="020B0502040204020203" pitchFamily="34" charset="0"/>
              </a:rPr>
              <a:t> (CBD), uno de los 113 cannabinoides que se encuentran en la marihuana, tiene propiedades antiinflamatorias y capacidad para regular la expresión del ACE2 que utiliza el virus para acceder a la célula</a:t>
            </a:r>
            <a:endParaRPr lang="es-PE" sz="2600" dirty="0">
              <a:solidFill>
                <a:srgbClr val="C00000"/>
              </a:solidFill>
            </a:endParaRPr>
          </a:p>
        </p:txBody>
      </p:sp>
      <p:pic>
        <p:nvPicPr>
          <p:cNvPr id="13314" name="Picture 2" descr="Resultado de imagen de tetrahidrocannabinol">
            <a:extLst>
              <a:ext uri="{FF2B5EF4-FFF2-40B4-BE49-F238E27FC236}">
                <a16:creationId xmlns:a16="http://schemas.microsoft.com/office/drawing/2014/main" id="{EAE9CE5A-9653-43A6-A046-F2D585317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547" y="3776630"/>
            <a:ext cx="3673568" cy="1995972"/>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D2D4783E-FA52-4BE7-8608-7D4C443CA880}"/>
              </a:ext>
            </a:extLst>
          </p:cNvPr>
          <p:cNvSpPr txBox="1"/>
          <p:nvPr/>
        </p:nvSpPr>
        <p:spPr>
          <a:xfrm>
            <a:off x="1179240" y="3825544"/>
            <a:ext cx="6570892" cy="2492990"/>
          </a:xfrm>
          <a:prstGeom prst="rect">
            <a:avLst/>
          </a:prstGeom>
          <a:noFill/>
        </p:spPr>
        <p:txBody>
          <a:bodyPr wrap="square">
            <a:spAutoFit/>
          </a:bodyPr>
          <a:lstStyle/>
          <a:p>
            <a:pPr algn="just"/>
            <a:r>
              <a:rPr lang="es-MX" sz="2600" dirty="0">
                <a:solidFill>
                  <a:srgbClr val="C00000"/>
                </a:solidFill>
                <a:latin typeface="Segoe UI Historic" panose="020B0502040204020203" pitchFamily="34" charset="0"/>
              </a:rPr>
              <a:t>A diferencia del tetrahidrocannabinol (THC) el </a:t>
            </a:r>
            <a:r>
              <a:rPr lang="es-MX" sz="2600" dirty="0" err="1">
                <a:solidFill>
                  <a:srgbClr val="C00000"/>
                </a:solidFill>
                <a:latin typeface="Segoe UI Historic" panose="020B0502040204020203" pitchFamily="34" charset="0"/>
              </a:rPr>
              <a:t>cannabidiol</a:t>
            </a:r>
            <a:r>
              <a:rPr lang="es-MX" sz="2600" dirty="0">
                <a:solidFill>
                  <a:srgbClr val="C00000"/>
                </a:solidFill>
                <a:latin typeface="Segoe UI Historic" panose="020B0502040204020203" pitchFamily="34" charset="0"/>
              </a:rPr>
              <a:t> (CBD) no es psicoactivo y tiene importantes aplicaciones médicas: epilepsia, ansiedad, insomnio, esclerosis múltiple, incluso tiene propiedades antitumorales</a:t>
            </a:r>
            <a:endParaRPr lang="es-PE" sz="2600" dirty="0">
              <a:solidFill>
                <a:srgbClr val="C00000"/>
              </a:solidFill>
            </a:endParaRPr>
          </a:p>
        </p:txBody>
      </p:sp>
      <p:sp>
        <p:nvSpPr>
          <p:cNvPr id="13" name="CuadroTexto 12">
            <a:extLst>
              <a:ext uri="{FF2B5EF4-FFF2-40B4-BE49-F238E27FC236}">
                <a16:creationId xmlns:a16="http://schemas.microsoft.com/office/drawing/2014/main" id="{25384C9B-BD50-425A-B2FE-44AD2A1D89F9}"/>
              </a:ext>
            </a:extLst>
          </p:cNvPr>
          <p:cNvSpPr txBox="1"/>
          <p:nvPr/>
        </p:nvSpPr>
        <p:spPr>
          <a:xfrm>
            <a:off x="7874850" y="5949202"/>
            <a:ext cx="3860931" cy="369332"/>
          </a:xfrm>
          <a:prstGeom prst="rect">
            <a:avLst/>
          </a:prstGeom>
          <a:noFill/>
        </p:spPr>
        <p:txBody>
          <a:bodyPr wrap="square">
            <a:spAutoFit/>
          </a:bodyPr>
          <a:lstStyle/>
          <a:p>
            <a:r>
              <a:rPr lang="es-MX" b="1" dirty="0">
                <a:solidFill>
                  <a:srgbClr val="FF0000"/>
                </a:solidFill>
                <a:latin typeface="Segoe UI Historic" panose="020B0502040204020203" pitchFamily="34" charset="0"/>
              </a:rPr>
              <a:t>tetrahidrocannabinol (THC) </a:t>
            </a:r>
          </a:p>
        </p:txBody>
      </p:sp>
      <p:sp>
        <p:nvSpPr>
          <p:cNvPr id="14" name="CuadroTexto 13">
            <a:extLst>
              <a:ext uri="{FF2B5EF4-FFF2-40B4-BE49-F238E27FC236}">
                <a16:creationId xmlns:a16="http://schemas.microsoft.com/office/drawing/2014/main" id="{EBAEF772-A155-48C0-8BF4-7AF09679B64C}"/>
              </a:ext>
            </a:extLst>
          </p:cNvPr>
          <p:cNvSpPr txBox="1"/>
          <p:nvPr/>
        </p:nvSpPr>
        <p:spPr>
          <a:xfrm>
            <a:off x="8147559" y="3192549"/>
            <a:ext cx="2637129" cy="400110"/>
          </a:xfrm>
          <a:prstGeom prst="rect">
            <a:avLst/>
          </a:prstGeom>
          <a:noFill/>
        </p:spPr>
        <p:txBody>
          <a:bodyPr wrap="square">
            <a:spAutoFit/>
          </a:bodyPr>
          <a:lstStyle/>
          <a:p>
            <a:r>
              <a:rPr lang="es-MX" sz="2000" b="1" dirty="0" err="1">
                <a:solidFill>
                  <a:srgbClr val="FF0000"/>
                </a:solidFill>
                <a:latin typeface="Segoe UI Historic" panose="020B0502040204020203" pitchFamily="34" charset="0"/>
              </a:rPr>
              <a:t>cannabidiol</a:t>
            </a:r>
            <a:r>
              <a:rPr lang="es-MX" sz="2000" b="1" dirty="0">
                <a:solidFill>
                  <a:srgbClr val="FF0000"/>
                </a:solidFill>
                <a:latin typeface="Segoe UI Historic" panose="020B0502040204020203" pitchFamily="34" charset="0"/>
              </a:rPr>
              <a:t> (CBD)</a:t>
            </a:r>
            <a:endParaRPr lang="es-PE" sz="2000" b="1" dirty="0">
              <a:solidFill>
                <a:srgbClr val="FF0000"/>
              </a:solidFill>
            </a:endParaRPr>
          </a:p>
        </p:txBody>
      </p:sp>
      <p:pic>
        <p:nvPicPr>
          <p:cNvPr id="13316" name="Picture 4" descr="Resultado de imagen de Cannabidiol">
            <a:extLst>
              <a:ext uri="{FF2B5EF4-FFF2-40B4-BE49-F238E27FC236}">
                <a16:creationId xmlns:a16="http://schemas.microsoft.com/office/drawing/2014/main" id="{4B0B30A9-5BF9-4326-9D4A-05EDFE0A82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4850" y="1196577"/>
            <a:ext cx="3182548" cy="177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842635"/>
      </p:ext>
    </p:extLst>
  </p:cSld>
  <p:clrMapOvr>
    <a:masterClrMapping/>
  </p:clrMapOvr>
  <mc:AlternateContent xmlns:mc="http://schemas.openxmlformats.org/markup-compatibility/2006" xmlns:p14="http://schemas.microsoft.com/office/powerpoint/2010/main">
    <mc:Choice Requires="p14">
      <p:transition p14:dur="0" advTm="4273"/>
    </mc:Choice>
    <mc:Fallback xmlns="">
      <p:transition advTm="427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n de CANNABIDIOL">
            <a:extLst>
              <a:ext uri="{FF2B5EF4-FFF2-40B4-BE49-F238E27FC236}">
                <a16:creationId xmlns:a16="http://schemas.microsoft.com/office/drawing/2014/main" id="{61863BC3-C244-4FBF-B17B-334D019AF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9220"/>
            <a:ext cx="12192000" cy="8125492"/>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pie de página 3">
            <a:extLst>
              <a:ext uri="{FF2B5EF4-FFF2-40B4-BE49-F238E27FC236}">
                <a16:creationId xmlns:a16="http://schemas.microsoft.com/office/drawing/2014/main" id="{74B8544F-4271-43B5-A59A-0C15E7FF76A9}"/>
              </a:ext>
            </a:extLst>
          </p:cNvPr>
          <p:cNvSpPr>
            <a:spLocks noGrp="1"/>
          </p:cNvSpPr>
          <p:nvPr>
            <p:ph type="ftr" sz="quarter" idx="11"/>
          </p:nvPr>
        </p:nvSpPr>
        <p:spPr/>
        <p:txBody>
          <a:bodyPr/>
          <a:lstStyle/>
          <a:p>
            <a:endParaRPr lang="es-PE" dirty="0"/>
          </a:p>
        </p:txBody>
      </p:sp>
      <p:sp>
        <p:nvSpPr>
          <p:cNvPr id="5" name="Marcador de número de diapositiva 4">
            <a:extLst>
              <a:ext uri="{FF2B5EF4-FFF2-40B4-BE49-F238E27FC236}">
                <a16:creationId xmlns:a16="http://schemas.microsoft.com/office/drawing/2014/main" id="{384D9F8C-CF30-40F1-A32A-8A6AA0595516}"/>
              </a:ext>
            </a:extLst>
          </p:cNvPr>
          <p:cNvSpPr>
            <a:spLocks noGrp="1"/>
          </p:cNvSpPr>
          <p:nvPr>
            <p:ph type="sldNum" sz="quarter" idx="12"/>
          </p:nvPr>
        </p:nvSpPr>
        <p:spPr/>
        <p:txBody>
          <a:bodyPr/>
          <a:lstStyle/>
          <a:p>
            <a:fld id="{D4B21BF1-848D-4727-9C7A-84E9C46846F8}" type="slidenum">
              <a:rPr lang="es-PE" smtClean="0"/>
              <a:t>11</a:t>
            </a:fld>
            <a:endParaRPr lang="es-PE" dirty="0"/>
          </a:p>
        </p:txBody>
      </p:sp>
      <p:sp>
        <p:nvSpPr>
          <p:cNvPr id="9" name="CuadroTexto 8">
            <a:extLst>
              <a:ext uri="{FF2B5EF4-FFF2-40B4-BE49-F238E27FC236}">
                <a16:creationId xmlns:a16="http://schemas.microsoft.com/office/drawing/2014/main" id="{593EAF56-5F80-4AF7-AD8D-F89F38CB9A83}"/>
              </a:ext>
            </a:extLst>
          </p:cNvPr>
          <p:cNvSpPr txBox="1"/>
          <p:nvPr/>
        </p:nvSpPr>
        <p:spPr>
          <a:xfrm>
            <a:off x="4455164" y="712066"/>
            <a:ext cx="6177280" cy="1569660"/>
          </a:xfrm>
          <a:prstGeom prst="rect">
            <a:avLst/>
          </a:prstGeom>
          <a:noFill/>
        </p:spPr>
        <p:txBody>
          <a:bodyPr wrap="square">
            <a:spAutoFit/>
          </a:bodyPr>
          <a:lstStyle/>
          <a:p>
            <a:pPr algn="ctr"/>
            <a:r>
              <a:rPr lang="es-MX" sz="2400" b="1" dirty="0">
                <a:solidFill>
                  <a:schemeClr val="accent3">
                    <a:lumMod val="20000"/>
                    <a:lumOff val="80000"/>
                  </a:schemeClr>
                </a:solidFill>
                <a:effectLst>
                  <a:outerShdw blurRad="38100" dist="38100" dir="2700000" algn="tl">
                    <a:srgbClr val="000000">
                      <a:alpha val="43137"/>
                    </a:srgbClr>
                  </a:outerShdw>
                </a:effectLst>
                <a:latin typeface="inherit"/>
              </a:rPr>
              <a:t>En conclusión, es posible que uno de los cannabinoides (</a:t>
            </a:r>
            <a:r>
              <a:rPr lang="es-MX" sz="2400" b="1" dirty="0" err="1">
                <a:solidFill>
                  <a:schemeClr val="accent3">
                    <a:lumMod val="20000"/>
                    <a:lumOff val="80000"/>
                  </a:schemeClr>
                </a:solidFill>
                <a:effectLst>
                  <a:outerShdw blurRad="38100" dist="38100" dir="2700000" algn="tl">
                    <a:srgbClr val="000000">
                      <a:alpha val="43137"/>
                    </a:srgbClr>
                  </a:outerShdw>
                </a:effectLst>
                <a:latin typeface="inherit"/>
              </a:rPr>
              <a:t>cannabidiol</a:t>
            </a:r>
            <a:r>
              <a:rPr lang="es-MX" sz="2400" b="1" dirty="0">
                <a:solidFill>
                  <a:schemeClr val="accent3">
                    <a:lumMod val="20000"/>
                    <a:lumOff val="80000"/>
                  </a:schemeClr>
                </a:solidFill>
                <a:effectLst>
                  <a:outerShdw blurRad="38100" dist="38100" dir="2700000" algn="tl">
                    <a:srgbClr val="000000">
                      <a:alpha val="43137"/>
                    </a:srgbClr>
                  </a:outerShdw>
                </a:effectLst>
                <a:latin typeface="inherit"/>
              </a:rPr>
              <a:t>) presentes en la marihuana pueda utilizarse para obtener un tratamiento preventivo contra la Covid-19. </a:t>
            </a:r>
          </a:p>
        </p:txBody>
      </p:sp>
    </p:spTree>
    <p:extLst>
      <p:ext uri="{BB962C8B-B14F-4D97-AF65-F5344CB8AC3E}">
        <p14:creationId xmlns:p14="http://schemas.microsoft.com/office/powerpoint/2010/main" val="1663572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856849" y="199698"/>
            <a:ext cx="2952328" cy="738428"/>
          </a:xfrm>
        </p:spPr>
        <p:txBody>
          <a:bodyPr>
            <a:noAutofit/>
          </a:bodyPr>
          <a:lstStyle/>
          <a:p>
            <a:pPr algn="l"/>
            <a:r>
              <a:rPr lang="es-PE" sz="3600" b="1" dirty="0">
                <a:solidFill>
                  <a:srgbClr val="FF0000"/>
                </a:solidFill>
                <a:latin typeface="Route 159 Light"/>
              </a:rPr>
              <a:t>Problema 2</a:t>
            </a:r>
          </a:p>
        </p:txBody>
      </p:sp>
      <p:sp>
        <p:nvSpPr>
          <p:cNvPr id="7170" name="1 Marcador de número de diapositiva"/>
          <p:cNvSpPr>
            <a:spLocks noGrp="1"/>
          </p:cNvSpPr>
          <p:nvPr>
            <p:ph type="sldNum" sz="quarter" idx="12"/>
          </p:nvPr>
        </p:nvSpPr>
        <p:spPr>
          <a:noFill/>
        </p:spPr>
        <p:txBody>
          <a:bodyPr/>
          <a:lstStyle/>
          <a:p>
            <a:fld id="{9F5DF416-F770-400E-9FBB-2CB794EE5492}" type="slidenum">
              <a:rPr lang="es-ES" smtClean="0"/>
              <a:pPr/>
              <a:t>12</a:t>
            </a:fld>
            <a:endParaRPr lang="es-ES"/>
          </a:p>
        </p:txBody>
      </p:sp>
      <p:sp>
        <p:nvSpPr>
          <p:cNvPr id="10" name="Rectángulo 9"/>
          <p:cNvSpPr/>
          <p:nvPr/>
        </p:nvSpPr>
        <p:spPr>
          <a:xfrm>
            <a:off x="1856849" y="1121616"/>
            <a:ext cx="8537882" cy="5447645"/>
          </a:xfrm>
          <a:prstGeom prst="rect">
            <a:avLst/>
          </a:prstGeom>
        </p:spPr>
        <p:txBody>
          <a:bodyPr wrap="square">
            <a:spAutoFit/>
          </a:bodyPr>
          <a:lstStyle/>
          <a:p>
            <a:pPr algn="just"/>
            <a:r>
              <a:rPr lang="es-MX" sz="2600" dirty="0">
                <a:solidFill>
                  <a:srgbClr val="C00000"/>
                </a:solidFill>
              </a:rPr>
              <a:t>Respecto al </a:t>
            </a:r>
            <a:r>
              <a:rPr lang="es-MX" sz="2600" b="1" dirty="0">
                <a:solidFill>
                  <a:srgbClr val="C00000"/>
                </a:solidFill>
              </a:rPr>
              <a:t>tetrahidrocannabinol (THC)</a:t>
            </a:r>
            <a:r>
              <a:rPr lang="es-MX" sz="2600" dirty="0">
                <a:solidFill>
                  <a:srgbClr val="C00000"/>
                </a:solidFill>
              </a:rPr>
              <a:t>:</a:t>
            </a:r>
          </a:p>
          <a:p>
            <a:pPr algn="just"/>
            <a:endParaRPr lang="es-ES" sz="2600" dirty="0">
              <a:solidFill>
                <a:srgbClr val="C00000"/>
              </a:solidFill>
            </a:endParaRPr>
          </a:p>
          <a:p>
            <a:pPr algn="just"/>
            <a:endParaRPr lang="es-ES" sz="2400" dirty="0">
              <a:solidFill>
                <a:srgbClr val="C00000"/>
              </a:solidFill>
            </a:endParaRPr>
          </a:p>
          <a:p>
            <a:pPr algn="just"/>
            <a:endParaRPr lang="es-ES" sz="2400" dirty="0">
              <a:solidFill>
                <a:srgbClr val="C00000"/>
              </a:solidFill>
            </a:endParaRPr>
          </a:p>
          <a:p>
            <a:pPr algn="just"/>
            <a:endParaRPr lang="es-ES" sz="2400" dirty="0">
              <a:solidFill>
                <a:srgbClr val="C00000"/>
              </a:solidFill>
            </a:endParaRPr>
          </a:p>
          <a:p>
            <a:pPr algn="just"/>
            <a:endParaRPr lang="es-ES" sz="2400" dirty="0">
              <a:solidFill>
                <a:srgbClr val="C00000"/>
              </a:solidFill>
            </a:endParaRPr>
          </a:p>
          <a:p>
            <a:pPr algn="just"/>
            <a:endParaRPr lang="es-ES" sz="2400" dirty="0">
              <a:solidFill>
                <a:srgbClr val="C00000"/>
              </a:solidFill>
            </a:endParaRPr>
          </a:p>
          <a:p>
            <a:pPr algn="just"/>
            <a:endParaRPr lang="es-ES" sz="2400" dirty="0">
              <a:solidFill>
                <a:srgbClr val="C00000"/>
              </a:solidFill>
            </a:endParaRPr>
          </a:p>
          <a:p>
            <a:pPr algn="just"/>
            <a:endParaRPr lang="es-ES" sz="2400" dirty="0">
              <a:solidFill>
                <a:srgbClr val="C00000"/>
              </a:solidFill>
            </a:endParaRPr>
          </a:p>
          <a:p>
            <a:pPr algn="just"/>
            <a:endParaRPr lang="es-ES" sz="2400" dirty="0">
              <a:solidFill>
                <a:srgbClr val="C00000"/>
              </a:solidFill>
            </a:endParaRPr>
          </a:p>
          <a:p>
            <a:pPr algn="just"/>
            <a:r>
              <a:rPr lang="es-ES" sz="2600" dirty="0">
                <a:solidFill>
                  <a:srgbClr val="C00000"/>
                </a:solidFill>
              </a:rPr>
              <a:t>¿Qué función química  ESTA PRESENTE en esta estructura?</a:t>
            </a:r>
          </a:p>
          <a:p>
            <a:pPr algn="just"/>
            <a:endParaRPr lang="es-ES" sz="2600" dirty="0">
              <a:solidFill>
                <a:srgbClr val="C00000"/>
              </a:solidFill>
            </a:endParaRPr>
          </a:p>
          <a:p>
            <a:pPr algn="just"/>
            <a:r>
              <a:rPr lang="es-ES" sz="2600" dirty="0">
                <a:solidFill>
                  <a:srgbClr val="C00000"/>
                </a:solidFill>
              </a:rPr>
              <a:t>A) Éter                		B) Alcohol        		           C) Cetona         D)Ácido carboxílico      	E) Aldehído</a:t>
            </a:r>
          </a:p>
        </p:txBody>
      </p:sp>
      <p:pic>
        <p:nvPicPr>
          <p:cNvPr id="11" name="Picture 2" descr="Resultado de imagen de tetrahidrocannabinol">
            <a:extLst>
              <a:ext uri="{FF2B5EF4-FFF2-40B4-BE49-F238E27FC236}">
                <a16:creationId xmlns:a16="http://schemas.microsoft.com/office/drawing/2014/main" id="{F9CC8DDF-980F-42F4-BC6A-EF741B8CE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8014" y="1733920"/>
            <a:ext cx="4932767" cy="26801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a 11">
            <a:extLst>
              <a:ext uri="{FF2B5EF4-FFF2-40B4-BE49-F238E27FC236}">
                <a16:creationId xmlns:a16="http://schemas.microsoft.com/office/drawing/2014/main" id="{8D1CB80A-0D54-4851-9503-EAFFE424135C}"/>
              </a:ext>
            </a:extLst>
          </p:cNvPr>
          <p:cNvGraphicFramePr>
            <a:graphicFrameLocks noGrp="1"/>
          </p:cNvGraphicFramePr>
          <p:nvPr>
            <p:extLst>
              <p:ext uri="{D42A27DB-BD31-4B8C-83A1-F6EECF244321}">
                <p14:modId xmlns:p14="http://schemas.microsoft.com/office/powerpoint/2010/main" val="977278360"/>
              </p:ext>
            </p:extLst>
          </p:nvPr>
        </p:nvGraphicFramePr>
        <p:xfrm>
          <a:off x="8071945" y="325822"/>
          <a:ext cx="3720661" cy="4034999"/>
        </p:xfrm>
        <a:graphic>
          <a:graphicData uri="http://schemas.openxmlformats.org/drawingml/2006/table">
            <a:tbl>
              <a:tblPr>
                <a:tableStyleId>{2D5ABB26-0587-4C30-8999-92F81FD0307C}</a:tableStyleId>
              </a:tblPr>
              <a:tblGrid>
                <a:gridCol w="2008443">
                  <a:extLst>
                    <a:ext uri="{9D8B030D-6E8A-4147-A177-3AD203B41FA5}">
                      <a16:colId xmlns:a16="http://schemas.microsoft.com/office/drawing/2014/main" val="1901821107"/>
                    </a:ext>
                  </a:extLst>
                </a:gridCol>
                <a:gridCol w="1712218">
                  <a:extLst>
                    <a:ext uri="{9D8B030D-6E8A-4147-A177-3AD203B41FA5}">
                      <a16:colId xmlns:a16="http://schemas.microsoft.com/office/drawing/2014/main" val="958551827"/>
                    </a:ext>
                  </a:extLst>
                </a:gridCol>
              </a:tblGrid>
              <a:tr h="553569">
                <a:tc>
                  <a:txBody>
                    <a:bodyPr/>
                    <a:lstStyle/>
                    <a:p>
                      <a:pPr marR="130175" algn="ctr"/>
                      <a:r>
                        <a:rPr lang="es-ES_tradnl" sz="2000" b="1" u="none" strike="noStrike" dirty="0">
                          <a:solidFill>
                            <a:srgbClr val="660033"/>
                          </a:solidFill>
                          <a:effectLst/>
                        </a:rPr>
                        <a:t>Función</a:t>
                      </a:r>
                      <a:endParaRPr lang="es-PE" sz="2000" b="1" u="sng" dirty="0">
                        <a:solidFill>
                          <a:srgbClr val="660033"/>
                        </a:solidFill>
                        <a:effectLst/>
                      </a:endParaRPr>
                    </a:p>
                    <a:p>
                      <a:pPr marR="130175" algn="ctr"/>
                      <a:r>
                        <a:rPr lang="es-ES_tradnl" sz="2000" b="1" u="none" strike="noStrike" dirty="0">
                          <a:solidFill>
                            <a:srgbClr val="660033"/>
                          </a:solidFill>
                          <a:effectLst/>
                        </a:rPr>
                        <a:t>Química</a:t>
                      </a:r>
                      <a:endParaRPr lang="es-PE" sz="2000" b="1" u="sng" dirty="0">
                        <a:solidFill>
                          <a:srgbClr val="660033"/>
                        </a:solidFill>
                        <a:effectLst/>
                        <a:latin typeface="Arial" panose="020B0604020202020204" pitchFamily="34" charset="0"/>
                        <a:ea typeface="PMingLiU" panose="02020500000000000000" pitchFamily="18" charset="-120"/>
                        <a:cs typeface="Times New Roman" panose="02020603050405020304" pitchFamily="18" charset="0"/>
                      </a:endParaRPr>
                    </a:p>
                  </a:txBody>
                  <a:tcPr marL="30870" marR="30870" marT="0" marB="0">
                    <a:lnL w="12700" cap="flat" cmpd="sng" algn="ctr">
                      <a:solidFill>
                        <a:srgbClr val="660033"/>
                      </a:solidFill>
                      <a:prstDash val="solid"/>
                      <a:round/>
                      <a:headEnd type="none" w="med" len="med"/>
                      <a:tailEnd type="none" w="med" len="med"/>
                    </a:lnL>
                    <a:lnR w="12700" cap="flat" cmpd="sng" algn="ctr">
                      <a:solidFill>
                        <a:srgbClr val="660033"/>
                      </a:solidFill>
                      <a:prstDash val="solid"/>
                      <a:round/>
                      <a:headEnd type="none" w="med" len="med"/>
                      <a:tailEnd type="none" w="med" len="med"/>
                    </a:lnR>
                    <a:lnT w="12700" cap="flat" cmpd="sng" algn="ctr">
                      <a:solidFill>
                        <a:srgbClr val="660033"/>
                      </a:solidFill>
                      <a:prstDash val="solid"/>
                      <a:round/>
                      <a:headEnd type="none" w="med" len="med"/>
                      <a:tailEnd type="none" w="med" len="med"/>
                    </a:lnT>
                    <a:lnB w="12700" cap="flat" cmpd="sng" algn="ctr">
                      <a:solidFill>
                        <a:srgbClr val="660033"/>
                      </a:solidFill>
                      <a:prstDash val="solid"/>
                      <a:round/>
                      <a:headEnd type="none" w="med" len="med"/>
                      <a:tailEnd type="none" w="med" len="med"/>
                    </a:lnB>
                    <a:solidFill>
                      <a:srgbClr val="FFFDDB"/>
                    </a:solidFill>
                  </a:tcPr>
                </a:tc>
                <a:tc>
                  <a:txBody>
                    <a:bodyPr/>
                    <a:lstStyle/>
                    <a:p>
                      <a:pPr marR="130175" algn="ctr"/>
                      <a:r>
                        <a:rPr lang="es-ES_tradnl" sz="2000" b="1" u="none" strike="noStrike" dirty="0">
                          <a:solidFill>
                            <a:srgbClr val="660033"/>
                          </a:solidFill>
                          <a:effectLst/>
                        </a:rPr>
                        <a:t>Fórmula</a:t>
                      </a:r>
                      <a:endParaRPr lang="es-PE" sz="2000" b="1" u="sng" dirty="0">
                        <a:solidFill>
                          <a:srgbClr val="660033"/>
                        </a:solidFill>
                        <a:effectLst/>
                      </a:endParaRPr>
                    </a:p>
                    <a:p>
                      <a:pPr marR="130175" algn="ctr"/>
                      <a:r>
                        <a:rPr lang="es-ES_tradnl" sz="2000" b="1" u="none" strike="noStrike" dirty="0">
                          <a:solidFill>
                            <a:srgbClr val="660033"/>
                          </a:solidFill>
                          <a:effectLst/>
                        </a:rPr>
                        <a:t>General</a:t>
                      </a:r>
                      <a:endParaRPr lang="es-PE" sz="2000" b="1" u="sng" dirty="0">
                        <a:solidFill>
                          <a:srgbClr val="660033"/>
                        </a:solidFill>
                        <a:effectLst/>
                        <a:latin typeface="Arial" panose="020B0604020202020204" pitchFamily="34" charset="0"/>
                        <a:ea typeface="PMingLiU" panose="02020500000000000000" pitchFamily="18" charset="-120"/>
                        <a:cs typeface="Times New Roman" panose="02020603050405020304" pitchFamily="18" charset="0"/>
                      </a:endParaRPr>
                    </a:p>
                  </a:txBody>
                  <a:tcPr marL="30870" marR="30870" marT="0" marB="0">
                    <a:lnL w="12700" cap="flat" cmpd="sng" algn="ctr">
                      <a:solidFill>
                        <a:srgbClr val="660033"/>
                      </a:solidFill>
                      <a:prstDash val="solid"/>
                      <a:round/>
                      <a:headEnd type="none" w="med" len="med"/>
                      <a:tailEnd type="none" w="med" len="med"/>
                    </a:lnL>
                    <a:lnR w="12700" cap="flat" cmpd="sng" algn="ctr">
                      <a:solidFill>
                        <a:srgbClr val="660033"/>
                      </a:solidFill>
                      <a:prstDash val="solid"/>
                      <a:round/>
                      <a:headEnd type="none" w="med" len="med"/>
                      <a:tailEnd type="none" w="med" len="med"/>
                    </a:lnR>
                    <a:lnT w="12700" cap="flat" cmpd="sng" algn="ctr">
                      <a:solidFill>
                        <a:srgbClr val="660033"/>
                      </a:solidFill>
                      <a:prstDash val="solid"/>
                      <a:round/>
                      <a:headEnd type="none" w="med" len="med"/>
                      <a:tailEnd type="none" w="med" len="med"/>
                    </a:lnT>
                    <a:lnB w="12700" cap="flat" cmpd="sng" algn="ctr">
                      <a:solidFill>
                        <a:srgbClr val="660033"/>
                      </a:solidFill>
                      <a:prstDash val="solid"/>
                      <a:round/>
                      <a:headEnd type="none" w="med" len="med"/>
                      <a:tailEnd type="none" w="med" len="med"/>
                    </a:lnB>
                    <a:solidFill>
                      <a:srgbClr val="FFFDDB"/>
                    </a:solidFill>
                  </a:tcPr>
                </a:tc>
                <a:extLst>
                  <a:ext uri="{0D108BD9-81ED-4DB2-BD59-A6C34878D82A}">
                    <a16:rowId xmlns:a16="http://schemas.microsoft.com/office/drawing/2014/main" val="1296568139"/>
                  </a:ext>
                </a:extLst>
              </a:tr>
              <a:tr h="760223">
                <a:tc>
                  <a:txBody>
                    <a:bodyPr/>
                    <a:lstStyle/>
                    <a:p>
                      <a:pPr marR="130175" algn="ctr"/>
                      <a:r>
                        <a:rPr lang="es-ES_tradnl" sz="2000" u="none" strike="noStrike" dirty="0">
                          <a:solidFill>
                            <a:srgbClr val="FF0000"/>
                          </a:solidFill>
                          <a:effectLst/>
                        </a:rPr>
                        <a:t>ALCOHOL</a:t>
                      </a:r>
                    </a:p>
                  </a:txBody>
                  <a:tcPr marL="30870" marR="30870" marT="0" marB="0" anchor="ctr">
                    <a:lnL w="12700" cap="flat" cmpd="sng" algn="ctr">
                      <a:solidFill>
                        <a:srgbClr val="660033"/>
                      </a:solidFill>
                      <a:prstDash val="solid"/>
                      <a:round/>
                      <a:headEnd type="none" w="med" len="med"/>
                      <a:tailEnd type="none" w="med" len="med"/>
                    </a:lnL>
                    <a:lnR w="12700" cap="flat" cmpd="sng" algn="ctr">
                      <a:solidFill>
                        <a:srgbClr val="660033"/>
                      </a:solidFill>
                      <a:prstDash val="solid"/>
                      <a:round/>
                      <a:headEnd type="none" w="med" len="med"/>
                      <a:tailEnd type="none" w="med" len="med"/>
                    </a:lnR>
                    <a:lnT w="12700" cap="flat" cmpd="sng" algn="ctr">
                      <a:solidFill>
                        <a:srgbClr val="660033"/>
                      </a:solidFill>
                      <a:prstDash val="solid"/>
                      <a:round/>
                      <a:headEnd type="none" w="med" len="med"/>
                      <a:tailEnd type="none" w="med" len="med"/>
                    </a:lnT>
                    <a:lnB w="12700" cap="flat" cmpd="sng" algn="ctr">
                      <a:solidFill>
                        <a:srgbClr val="660033"/>
                      </a:solidFill>
                      <a:prstDash val="solid"/>
                      <a:round/>
                      <a:headEnd type="none" w="med" len="med"/>
                      <a:tailEnd type="none" w="med" len="med"/>
                    </a:lnB>
                  </a:tcPr>
                </a:tc>
                <a:tc>
                  <a:txBody>
                    <a:bodyPr/>
                    <a:lstStyle/>
                    <a:p>
                      <a:pPr marR="130175" algn="ctr"/>
                      <a:r>
                        <a:rPr lang="es-ES_tradnl" sz="2000" u="none" strike="noStrike" dirty="0">
                          <a:solidFill>
                            <a:srgbClr val="660033"/>
                          </a:solidFill>
                          <a:effectLst/>
                        </a:rPr>
                        <a:t>R – </a:t>
                      </a:r>
                      <a:r>
                        <a:rPr lang="es-ES_tradnl" sz="2000" u="none" strike="noStrike" dirty="0">
                          <a:solidFill>
                            <a:srgbClr val="FF0000"/>
                          </a:solidFill>
                          <a:effectLst/>
                        </a:rPr>
                        <a:t>OH</a:t>
                      </a:r>
                    </a:p>
                    <a:p>
                      <a:pPr marR="130175" algn="ctr"/>
                      <a:endParaRPr lang="es-PE" sz="2000" b="1" u="sng" dirty="0">
                        <a:solidFill>
                          <a:srgbClr val="FF0000"/>
                        </a:solidFill>
                        <a:effectLst/>
                        <a:latin typeface="Arial" panose="020B0604020202020204" pitchFamily="34" charset="0"/>
                        <a:ea typeface="PMingLiU" panose="02020500000000000000" pitchFamily="18" charset="-120"/>
                        <a:cs typeface="Times New Roman" panose="02020603050405020304" pitchFamily="18" charset="0"/>
                      </a:endParaRPr>
                    </a:p>
                    <a:p>
                      <a:pPr marR="130175" algn="ctr"/>
                      <a:endParaRPr lang="es-PE" sz="2000" b="1" u="sng" dirty="0">
                        <a:solidFill>
                          <a:srgbClr val="FF0000"/>
                        </a:solidFill>
                        <a:effectLst/>
                        <a:latin typeface="Arial" panose="020B0604020202020204" pitchFamily="34" charset="0"/>
                        <a:ea typeface="PMingLiU" panose="02020500000000000000" pitchFamily="18" charset="-120"/>
                        <a:cs typeface="Times New Roman" panose="02020603050405020304" pitchFamily="18" charset="0"/>
                      </a:endParaRPr>
                    </a:p>
                  </a:txBody>
                  <a:tcPr marL="30870" marR="30870" marT="0" marB="0" anchor="ctr">
                    <a:lnL w="12700" cap="flat" cmpd="sng" algn="ctr">
                      <a:solidFill>
                        <a:srgbClr val="660033"/>
                      </a:solidFill>
                      <a:prstDash val="solid"/>
                      <a:round/>
                      <a:headEnd type="none" w="med" len="med"/>
                      <a:tailEnd type="none" w="med" len="med"/>
                    </a:lnL>
                    <a:lnR w="12700" cap="flat" cmpd="sng" algn="ctr">
                      <a:solidFill>
                        <a:srgbClr val="660033"/>
                      </a:solidFill>
                      <a:prstDash val="solid"/>
                      <a:round/>
                      <a:headEnd type="none" w="med" len="med"/>
                      <a:tailEnd type="none" w="med" len="med"/>
                    </a:lnR>
                    <a:lnT w="12700" cap="flat" cmpd="sng" algn="ctr">
                      <a:solidFill>
                        <a:srgbClr val="660033"/>
                      </a:solidFill>
                      <a:prstDash val="solid"/>
                      <a:round/>
                      <a:headEnd type="none" w="med" len="med"/>
                      <a:tailEnd type="none" w="med" len="med"/>
                    </a:lnT>
                    <a:lnB w="12700" cap="flat" cmpd="sng" algn="ctr">
                      <a:solidFill>
                        <a:srgbClr val="660033"/>
                      </a:solidFill>
                      <a:prstDash val="solid"/>
                      <a:round/>
                      <a:headEnd type="none" w="med" len="med"/>
                      <a:tailEnd type="none" w="med" len="med"/>
                    </a:lnB>
                  </a:tcPr>
                </a:tc>
                <a:extLst>
                  <a:ext uri="{0D108BD9-81ED-4DB2-BD59-A6C34878D82A}">
                    <a16:rowId xmlns:a16="http://schemas.microsoft.com/office/drawing/2014/main" val="2534304327"/>
                  </a:ext>
                </a:extLst>
              </a:tr>
              <a:tr h="507041">
                <a:tc>
                  <a:txBody>
                    <a:bodyPr/>
                    <a:lstStyle/>
                    <a:p>
                      <a:pPr marR="130175" algn="ctr"/>
                      <a:r>
                        <a:rPr lang="es-ES_tradnl" sz="2000" u="none" strike="noStrike" dirty="0">
                          <a:solidFill>
                            <a:srgbClr val="FF0000"/>
                          </a:solidFill>
                          <a:effectLst/>
                        </a:rPr>
                        <a:t>ÉTER</a:t>
                      </a:r>
                      <a:endParaRPr lang="es-PE" sz="2000" b="1" u="sng" dirty="0">
                        <a:solidFill>
                          <a:srgbClr val="FF0000"/>
                        </a:solidFill>
                        <a:effectLst/>
                        <a:latin typeface="Arial" panose="020B0604020202020204" pitchFamily="34" charset="0"/>
                        <a:ea typeface="PMingLiU" panose="02020500000000000000" pitchFamily="18" charset="-120"/>
                        <a:cs typeface="Times New Roman" panose="02020603050405020304" pitchFamily="18" charset="0"/>
                      </a:endParaRPr>
                    </a:p>
                  </a:txBody>
                  <a:tcPr marL="30870" marR="30870" marT="0" marB="0" anchor="ctr">
                    <a:lnL w="12700" cap="flat" cmpd="sng" algn="ctr">
                      <a:solidFill>
                        <a:srgbClr val="660033"/>
                      </a:solidFill>
                      <a:prstDash val="solid"/>
                      <a:round/>
                      <a:headEnd type="none" w="med" len="med"/>
                      <a:tailEnd type="none" w="med" len="med"/>
                    </a:lnL>
                    <a:lnR w="12700" cap="flat" cmpd="sng" algn="ctr">
                      <a:solidFill>
                        <a:srgbClr val="660033"/>
                      </a:solidFill>
                      <a:prstDash val="solid"/>
                      <a:round/>
                      <a:headEnd type="none" w="med" len="med"/>
                      <a:tailEnd type="none" w="med" len="med"/>
                    </a:lnR>
                    <a:lnT w="12700" cap="flat" cmpd="sng" algn="ctr">
                      <a:solidFill>
                        <a:srgbClr val="660033"/>
                      </a:solidFill>
                      <a:prstDash val="solid"/>
                      <a:round/>
                      <a:headEnd type="none" w="med" len="med"/>
                      <a:tailEnd type="none" w="med" len="med"/>
                    </a:lnT>
                    <a:lnB w="12700" cap="flat" cmpd="sng" algn="ctr">
                      <a:solidFill>
                        <a:srgbClr val="660033"/>
                      </a:solidFill>
                      <a:prstDash val="solid"/>
                      <a:round/>
                      <a:headEnd type="none" w="med" len="med"/>
                      <a:tailEnd type="none" w="med" len="med"/>
                    </a:lnB>
                  </a:tcPr>
                </a:tc>
                <a:tc>
                  <a:txBody>
                    <a:bodyPr/>
                    <a:lstStyle/>
                    <a:p>
                      <a:pPr marR="130175" algn="ctr"/>
                      <a:r>
                        <a:rPr lang="es-ES_tradnl" sz="2000" u="none" strike="noStrike" dirty="0">
                          <a:solidFill>
                            <a:srgbClr val="660033"/>
                          </a:solidFill>
                          <a:effectLst/>
                        </a:rPr>
                        <a:t>R – </a:t>
                      </a:r>
                      <a:r>
                        <a:rPr lang="es-ES_tradnl" sz="2000" u="none" strike="noStrike" dirty="0">
                          <a:solidFill>
                            <a:srgbClr val="FF0000"/>
                          </a:solidFill>
                          <a:effectLst/>
                        </a:rPr>
                        <a:t>O</a:t>
                      </a:r>
                      <a:r>
                        <a:rPr lang="es-ES_tradnl" sz="2000" u="none" strike="noStrike" dirty="0">
                          <a:solidFill>
                            <a:srgbClr val="660033"/>
                          </a:solidFill>
                          <a:effectLst/>
                        </a:rPr>
                        <a:t> – R</a:t>
                      </a:r>
                      <a:endParaRPr lang="es-PE" sz="2000" b="1" u="sng" dirty="0">
                        <a:solidFill>
                          <a:srgbClr val="660033"/>
                        </a:solidFill>
                        <a:effectLst/>
                        <a:latin typeface="Arial" panose="020B0604020202020204" pitchFamily="34" charset="0"/>
                        <a:ea typeface="PMingLiU" panose="02020500000000000000" pitchFamily="18" charset="-120"/>
                        <a:cs typeface="Times New Roman" panose="02020603050405020304" pitchFamily="18" charset="0"/>
                      </a:endParaRPr>
                    </a:p>
                  </a:txBody>
                  <a:tcPr marL="30870" marR="30870" marT="0" marB="0" anchor="ctr">
                    <a:lnL w="12700" cap="flat" cmpd="sng" algn="ctr">
                      <a:solidFill>
                        <a:srgbClr val="660033"/>
                      </a:solidFill>
                      <a:prstDash val="solid"/>
                      <a:round/>
                      <a:headEnd type="none" w="med" len="med"/>
                      <a:tailEnd type="none" w="med" len="med"/>
                    </a:lnL>
                    <a:lnR w="12700" cap="flat" cmpd="sng" algn="ctr">
                      <a:solidFill>
                        <a:srgbClr val="660033"/>
                      </a:solidFill>
                      <a:prstDash val="solid"/>
                      <a:round/>
                      <a:headEnd type="none" w="med" len="med"/>
                      <a:tailEnd type="none" w="med" len="med"/>
                    </a:lnR>
                    <a:lnT w="12700" cap="flat" cmpd="sng" algn="ctr">
                      <a:solidFill>
                        <a:srgbClr val="660033"/>
                      </a:solidFill>
                      <a:prstDash val="solid"/>
                      <a:round/>
                      <a:headEnd type="none" w="med" len="med"/>
                      <a:tailEnd type="none" w="med" len="med"/>
                    </a:lnT>
                    <a:lnB w="12700" cap="flat" cmpd="sng" algn="ctr">
                      <a:solidFill>
                        <a:srgbClr val="660033"/>
                      </a:solidFill>
                      <a:prstDash val="solid"/>
                      <a:round/>
                      <a:headEnd type="none" w="med" len="med"/>
                      <a:tailEnd type="none" w="med" len="med"/>
                    </a:lnB>
                  </a:tcPr>
                </a:tc>
                <a:extLst>
                  <a:ext uri="{0D108BD9-81ED-4DB2-BD59-A6C34878D82A}">
                    <a16:rowId xmlns:a16="http://schemas.microsoft.com/office/drawing/2014/main" val="3896406824"/>
                  </a:ext>
                </a:extLst>
              </a:tr>
              <a:tr h="380279">
                <a:tc>
                  <a:txBody>
                    <a:bodyPr/>
                    <a:lstStyle/>
                    <a:p>
                      <a:pPr marR="130175" algn="ctr"/>
                      <a:r>
                        <a:rPr lang="es-ES_tradnl" sz="2000" u="none" strike="noStrike" dirty="0">
                          <a:solidFill>
                            <a:srgbClr val="FF0000"/>
                          </a:solidFill>
                          <a:effectLst/>
                        </a:rPr>
                        <a:t>ALDEHIDO</a:t>
                      </a:r>
                      <a:endParaRPr lang="es-PE" sz="2000" b="1" u="sng" dirty="0">
                        <a:solidFill>
                          <a:srgbClr val="FF0000"/>
                        </a:solidFill>
                        <a:effectLst/>
                        <a:latin typeface="Arial" panose="020B0604020202020204" pitchFamily="34" charset="0"/>
                        <a:ea typeface="PMingLiU" panose="02020500000000000000" pitchFamily="18" charset="-120"/>
                        <a:cs typeface="Times New Roman" panose="02020603050405020304" pitchFamily="18" charset="0"/>
                      </a:endParaRPr>
                    </a:p>
                  </a:txBody>
                  <a:tcPr marL="30870" marR="30870" marT="0" marB="0" anchor="ctr">
                    <a:lnL w="12700" cap="flat" cmpd="sng" algn="ctr">
                      <a:solidFill>
                        <a:srgbClr val="660033"/>
                      </a:solidFill>
                      <a:prstDash val="solid"/>
                      <a:round/>
                      <a:headEnd type="none" w="med" len="med"/>
                      <a:tailEnd type="none" w="med" len="med"/>
                    </a:lnL>
                    <a:lnR w="12700" cap="flat" cmpd="sng" algn="ctr">
                      <a:solidFill>
                        <a:srgbClr val="660033"/>
                      </a:solidFill>
                      <a:prstDash val="solid"/>
                      <a:round/>
                      <a:headEnd type="none" w="med" len="med"/>
                      <a:tailEnd type="none" w="med" len="med"/>
                    </a:lnR>
                    <a:lnT w="12700" cap="flat" cmpd="sng" algn="ctr">
                      <a:solidFill>
                        <a:srgbClr val="660033"/>
                      </a:solidFill>
                      <a:prstDash val="solid"/>
                      <a:round/>
                      <a:headEnd type="none" w="med" len="med"/>
                      <a:tailEnd type="none" w="med" len="med"/>
                    </a:lnT>
                    <a:lnB w="12700" cap="flat" cmpd="sng" algn="ctr">
                      <a:solidFill>
                        <a:srgbClr val="660033"/>
                      </a:solidFill>
                      <a:prstDash val="solid"/>
                      <a:round/>
                      <a:headEnd type="none" w="med" len="med"/>
                      <a:tailEnd type="none" w="med" len="med"/>
                    </a:lnB>
                  </a:tcPr>
                </a:tc>
                <a:tc>
                  <a:txBody>
                    <a:bodyPr/>
                    <a:lstStyle/>
                    <a:p>
                      <a:pPr marR="130175" algn="ctr"/>
                      <a:r>
                        <a:rPr lang="es-ES_tradnl" sz="2000" u="none" strike="noStrike" dirty="0">
                          <a:solidFill>
                            <a:srgbClr val="660033"/>
                          </a:solidFill>
                          <a:effectLst/>
                        </a:rPr>
                        <a:t>R – </a:t>
                      </a:r>
                      <a:r>
                        <a:rPr lang="es-ES_tradnl" sz="2000" u="none" strike="noStrike" dirty="0">
                          <a:solidFill>
                            <a:srgbClr val="FF0000"/>
                          </a:solidFill>
                          <a:effectLst/>
                        </a:rPr>
                        <a:t>CHO</a:t>
                      </a:r>
                      <a:endParaRPr lang="es-PE" sz="2000" b="1" u="sng" dirty="0">
                        <a:solidFill>
                          <a:srgbClr val="FF0000"/>
                        </a:solidFill>
                        <a:effectLst/>
                        <a:latin typeface="Arial" panose="020B0604020202020204" pitchFamily="34" charset="0"/>
                        <a:ea typeface="PMingLiU" panose="02020500000000000000" pitchFamily="18" charset="-120"/>
                        <a:cs typeface="Times New Roman" panose="02020603050405020304" pitchFamily="18" charset="0"/>
                      </a:endParaRPr>
                    </a:p>
                  </a:txBody>
                  <a:tcPr marL="30870" marR="30870" marT="0" marB="0" anchor="ctr">
                    <a:lnL w="12700" cap="flat" cmpd="sng" algn="ctr">
                      <a:solidFill>
                        <a:srgbClr val="660033"/>
                      </a:solidFill>
                      <a:prstDash val="solid"/>
                      <a:round/>
                      <a:headEnd type="none" w="med" len="med"/>
                      <a:tailEnd type="none" w="med" len="med"/>
                    </a:lnL>
                    <a:lnR w="12700" cap="flat" cmpd="sng" algn="ctr">
                      <a:solidFill>
                        <a:srgbClr val="660033"/>
                      </a:solidFill>
                      <a:prstDash val="solid"/>
                      <a:round/>
                      <a:headEnd type="none" w="med" len="med"/>
                      <a:tailEnd type="none" w="med" len="med"/>
                    </a:lnR>
                    <a:lnT w="12700" cap="flat" cmpd="sng" algn="ctr">
                      <a:solidFill>
                        <a:srgbClr val="660033"/>
                      </a:solidFill>
                      <a:prstDash val="solid"/>
                      <a:round/>
                      <a:headEnd type="none" w="med" len="med"/>
                      <a:tailEnd type="none" w="med" len="med"/>
                    </a:lnT>
                    <a:lnB w="12700" cap="flat" cmpd="sng" algn="ctr">
                      <a:solidFill>
                        <a:srgbClr val="660033"/>
                      </a:solidFill>
                      <a:prstDash val="solid"/>
                      <a:round/>
                      <a:headEnd type="none" w="med" len="med"/>
                      <a:tailEnd type="none" w="med" len="med"/>
                    </a:lnB>
                  </a:tcPr>
                </a:tc>
                <a:extLst>
                  <a:ext uri="{0D108BD9-81ED-4DB2-BD59-A6C34878D82A}">
                    <a16:rowId xmlns:a16="http://schemas.microsoft.com/office/drawing/2014/main" val="3446986056"/>
                  </a:ext>
                </a:extLst>
              </a:tr>
              <a:tr h="633800">
                <a:tc>
                  <a:txBody>
                    <a:bodyPr/>
                    <a:lstStyle/>
                    <a:p>
                      <a:pPr marR="130175" algn="ctr"/>
                      <a:r>
                        <a:rPr lang="es-ES_tradnl" sz="2000" u="none" strike="noStrike">
                          <a:solidFill>
                            <a:srgbClr val="FF0000"/>
                          </a:solidFill>
                          <a:effectLst/>
                        </a:rPr>
                        <a:t>CETONA</a:t>
                      </a:r>
                      <a:endParaRPr lang="es-PE" sz="2000" b="1" u="sng">
                        <a:solidFill>
                          <a:srgbClr val="FF0000"/>
                        </a:solidFill>
                        <a:effectLst/>
                        <a:latin typeface="Arial" panose="020B0604020202020204" pitchFamily="34" charset="0"/>
                        <a:ea typeface="PMingLiU" panose="02020500000000000000" pitchFamily="18" charset="-120"/>
                        <a:cs typeface="Times New Roman" panose="02020603050405020304" pitchFamily="18" charset="0"/>
                      </a:endParaRPr>
                    </a:p>
                  </a:txBody>
                  <a:tcPr marL="30870" marR="30870" marT="0" marB="0" anchor="ctr">
                    <a:lnL w="12700" cap="flat" cmpd="sng" algn="ctr">
                      <a:solidFill>
                        <a:srgbClr val="660033"/>
                      </a:solidFill>
                      <a:prstDash val="solid"/>
                      <a:round/>
                      <a:headEnd type="none" w="med" len="med"/>
                      <a:tailEnd type="none" w="med" len="med"/>
                    </a:lnL>
                    <a:lnR w="12700" cap="flat" cmpd="sng" algn="ctr">
                      <a:solidFill>
                        <a:srgbClr val="660033"/>
                      </a:solidFill>
                      <a:prstDash val="solid"/>
                      <a:round/>
                      <a:headEnd type="none" w="med" len="med"/>
                      <a:tailEnd type="none" w="med" len="med"/>
                    </a:lnR>
                    <a:lnT w="12700" cap="flat" cmpd="sng" algn="ctr">
                      <a:solidFill>
                        <a:srgbClr val="660033"/>
                      </a:solidFill>
                      <a:prstDash val="solid"/>
                      <a:round/>
                      <a:headEnd type="none" w="med" len="med"/>
                      <a:tailEnd type="none" w="med" len="med"/>
                    </a:lnT>
                    <a:lnB w="12700" cap="flat" cmpd="sng" algn="ctr">
                      <a:solidFill>
                        <a:srgbClr val="660033"/>
                      </a:solidFill>
                      <a:prstDash val="solid"/>
                      <a:round/>
                      <a:headEnd type="none" w="med" len="med"/>
                      <a:tailEnd type="none" w="med" len="med"/>
                    </a:lnB>
                  </a:tcPr>
                </a:tc>
                <a:tc>
                  <a:txBody>
                    <a:bodyPr/>
                    <a:lstStyle/>
                    <a:p>
                      <a:pPr marR="130175" algn="ctr"/>
                      <a:r>
                        <a:rPr lang="es-ES_tradnl" sz="2000" u="none" strike="noStrike" dirty="0">
                          <a:solidFill>
                            <a:srgbClr val="660033"/>
                          </a:solidFill>
                          <a:effectLst/>
                        </a:rPr>
                        <a:t>R – </a:t>
                      </a:r>
                      <a:r>
                        <a:rPr lang="es-ES_tradnl" sz="2000" u="none" strike="noStrike" dirty="0">
                          <a:solidFill>
                            <a:srgbClr val="FF0000"/>
                          </a:solidFill>
                          <a:effectLst/>
                        </a:rPr>
                        <a:t>CO</a:t>
                      </a:r>
                      <a:r>
                        <a:rPr lang="es-ES_tradnl" sz="2000" u="none" strike="noStrike" dirty="0">
                          <a:solidFill>
                            <a:srgbClr val="660033"/>
                          </a:solidFill>
                          <a:effectLst/>
                        </a:rPr>
                        <a:t> – R</a:t>
                      </a:r>
                      <a:endParaRPr lang="es-PE" sz="2000" b="1" u="sng" dirty="0">
                        <a:solidFill>
                          <a:srgbClr val="660033"/>
                        </a:solidFill>
                        <a:effectLst/>
                        <a:latin typeface="Arial" panose="020B0604020202020204" pitchFamily="34" charset="0"/>
                        <a:ea typeface="PMingLiU" panose="02020500000000000000" pitchFamily="18" charset="-120"/>
                        <a:cs typeface="Times New Roman" panose="02020603050405020304" pitchFamily="18" charset="0"/>
                      </a:endParaRPr>
                    </a:p>
                  </a:txBody>
                  <a:tcPr marL="30870" marR="30870" marT="0" marB="0" anchor="ctr">
                    <a:lnL w="12700" cap="flat" cmpd="sng" algn="ctr">
                      <a:solidFill>
                        <a:srgbClr val="660033"/>
                      </a:solidFill>
                      <a:prstDash val="solid"/>
                      <a:round/>
                      <a:headEnd type="none" w="med" len="med"/>
                      <a:tailEnd type="none" w="med" len="med"/>
                    </a:lnL>
                    <a:lnR w="12700" cap="flat" cmpd="sng" algn="ctr">
                      <a:solidFill>
                        <a:srgbClr val="660033"/>
                      </a:solidFill>
                      <a:prstDash val="solid"/>
                      <a:round/>
                      <a:headEnd type="none" w="med" len="med"/>
                      <a:tailEnd type="none" w="med" len="med"/>
                    </a:lnR>
                    <a:lnT w="12700" cap="flat" cmpd="sng" algn="ctr">
                      <a:solidFill>
                        <a:srgbClr val="660033"/>
                      </a:solidFill>
                      <a:prstDash val="solid"/>
                      <a:round/>
                      <a:headEnd type="none" w="med" len="med"/>
                      <a:tailEnd type="none" w="med" len="med"/>
                    </a:lnT>
                    <a:lnB w="12700" cap="flat" cmpd="sng" algn="ctr">
                      <a:solidFill>
                        <a:srgbClr val="660033"/>
                      </a:solidFill>
                      <a:prstDash val="solid"/>
                      <a:round/>
                      <a:headEnd type="none" w="med" len="med"/>
                      <a:tailEnd type="none" w="med" len="med"/>
                    </a:lnB>
                  </a:tcPr>
                </a:tc>
                <a:extLst>
                  <a:ext uri="{0D108BD9-81ED-4DB2-BD59-A6C34878D82A}">
                    <a16:rowId xmlns:a16="http://schemas.microsoft.com/office/drawing/2014/main" val="2450100132"/>
                  </a:ext>
                </a:extLst>
              </a:tr>
              <a:tr h="507041">
                <a:tc>
                  <a:txBody>
                    <a:bodyPr/>
                    <a:lstStyle/>
                    <a:p>
                      <a:pPr marR="130175" algn="ctr"/>
                      <a:r>
                        <a:rPr lang="es-ES_tradnl" sz="2000" u="none" strike="noStrike" dirty="0">
                          <a:solidFill>
                            <a:srgbClr val="FF0000"/>
                          </a:solidFill>
                          <a:effectLst/>
                        </a:rPr>
                        <a:t>ÁCIDO CARBOXÍLICO</a:t>
                      </a:r>
                      <a:endParaRPr lang="es-PE" sz="2000" b="1" u="sng" dirty="0">
                        <a:solidFill>
                          <a:srgbClr val="FF0000"/>
                        </a:solidFill>
                        <a:effectLst/>
                        <a:latin typeface="Arial" panose="020B0604020202020204" pitchFamily="34" charset="0"/>
                        <a:ea typeface="PMingLiU" panose="02020500000000000000" pitchFamily="18" charset="-120"/>
                        <a:cs typeface="Times New Roman" panose="02020603050405020304" pitchFamily="18" charset="0"/>
                      </a:endParaRPr>
                    </a:p>
                  </a:txBody>
                  <a:tcPr marL="30870" marR="30870" marT="0" marB="0" anchor="ctr">
                    <a:lnL w="12700" cap="flat" cmpd="sng" algn="ctr">
                      <a:solidFill>
                        <a:srgbClr val="660033"/>
                      </a:solidFill>
                      <a:prstDash val="solid"/>
                      <a:round/>
                      <a:headEnd type="none" w="med" len="med"/>
                      <a:tailEnd type="none" w="med" len="med"/>
                    </a:lnL>
                    <a:lnR w="12700" cap="flat" cmpd="sng" algn="ctr">
                      <a:solidFill>
                        <a:srgbClr val="660033"/>
                      </a:solidFill>
                      <a:prstDash val="solid"/>
                      <a:round/>
                      <a:headEnd type="none" w="med" len="med"/>
                      <a:tailEnd type="none" w="med" len="med"/>
                    </a:lnR>
                    <a:lnT w="12700" cap="flat" cmpd="sng" algn="ctr">
                      <a:solidFill>
                        <a:srgbClr val="660033"/>
                      </a:solidFill>
                      <a:prstDash val="solid"/>
                      <a:round/>
                      <a:headEnd type="none" w="med" len="med"/>
                      <a:tailEnd type="none" w="med" len="med"/>
                    </a:lnT>
                    <a:lnB w="12700" cap="flat" cmpd="sng" algn="ctr">
                      <a:solidFill>
                        <a:srgbClr val="660033"/>
                      </a:solidFill>
                      <a:prstDash val="solid"/>
                      <a:round/>
                      <a:headEnd type="none" w="med" len="med"/>
                      <a:tailEnd type="none" w="med" len="med"/>
                    </a:lnB>
                  </a:tcPr>
                </a:tc>
                <a:tc>
                  <a:txBody>
                    <a:bodyPr/>
                    <a:lstStyle/>
                    <a:p>
                      <a:pPr marR="130175" algn="ctr"/>
                      <a:r>
                        <a:rPr lang="es-ES_tradnl" sz="2000" u="none" strike="noStrike" dirty="0">
                          <a:solidFill>
                            <a:srgbClr val="660033"/>
                          </a:solidFill>
                          <a:effectLst/>
                        </a:rPr>
                        <a:t>R – </a:t>
                      </a:r>
                      <a:r>
                        <a:rPr lang="es-ES_tradnl" sz="2000" u="none" strike="noStrike" dirty="0">
                          <a:solidFill>
                            <a:srgbClr val="FF0000"/>
                          </a:solidFill>
                          <a:effectLst/>
                        </a:rPr>
                        <a:t>COOH</a:t>
                      </a:r>
                      <a:endParaRPr lang="es-PE" sz="2000" b="1" u="sng" dirty="0">
                        <a:solidFill>
                          <a:srgbClr val="FF0000"/>
                        </a:solidFill>
                        <a:effectLst/>
                        <a:latin typeface="Arial" panose="020B0604020202020204" pitchFamily="34" charset="0"/>
                        <a:ea typeface="PMingLiU" panose="02020500000000000000" pitchFamily="18" charset="-120"/>
                        <a:cs typeface="Times New Roman" panose="02020603050405020304" pitchFamily="18" charset="0"/>
                      </a:endParaRPr>
                    </a:p>
                  </a:txBody>
                  <a:tcPr marL="30870" marR="30870" marT="0" marB="0" anchor="ctr">
                    <a:lnL w="12700" cap="flat" cmpd="sng" algn="ctr">
                      <a:solidFill>
                        <a:srgbClr val="660033"/>
                      </a:solidFill>
                      <a:prstDash val="solid"/>
                      <a:round/>
                      <a:headEnd type="none" w="med" len="med"/>
                      <a:tailEnd type="none" w="med" len="med"/>
                    </a:lnL>
                    <a:lnR w="12700" cap="flat" cmpd="sng" algn="ctr">
                      <a:solidFill>
                        <a:srgbClr val="660033"/>
                      </a:solidFill>
                      <a:prstDash val="solid"/>
                      <a:round/>
                      <a:headEnd type="none" w="med" len="med"/>
                      <a:tailEnd type="none" w="med" len="med"/>
                    </a:lnR>
                    <a:lnT w="12700" cap="flat" cmpd="sng" algn="ctr">
                      <a:solidFill>
                        <a:srgbClr val="660033"/>
                      </a:solidFill>
                      <a:prstDash val="solid"/>
                      <a:round/>
                      <a:headEnd type="none" w="med" len="med"/>
                      <a:tailEnd type="none" w="med" len="med"/>
                    </a:lnT>
                    <a:lnB w="12700" cap="flat" cmpd="sng" algn="ctr">
                      <a:solidFill>
                        <a:srgbClr val="660033"/>
                      </a:solidFill>
                      <a:prstDash val="solid"/>
                      <a:round/>
                      <a:headEnd type="none" w="med" len="med"/>
                      <a:tailEnd type="none" w="med" len="med"/>
                    </a:lnB>
                  </a:tcPr>
                </a:tc>
                <a:extLst>
                  <a:ext uri="{0D108BD9-81ED-4DB2-BD59-A6C34878D82A}">
                    <a16:rowId xmlns:a16="http://schemas.microsoft.com/office/drawing/2014/main" val="113377018"/>
                  </a:ext>
                </a:extLst>
              </a:tr>
              <a:tr h="380279">
                <a:tc>
                  <a:txBody>
                    <a:bodyPr/>
                    <a:lstStyle/>
                    <a:p>
                      <a:pPr marR="130175" algn="ctr"/>
                      <a:r>
                        <a:rPr lang="es-ES_tradnl" sz="2000" u="none" strike="noStrike" dirty="0">
                          <a:solidFill>
                            <a:srgbClr val="FF0000"/>
                          </a:solidFill>
                          <a:effectLst/>
                        </a:rPr>
                        <a:t>ÉSTER</a:t>
                      </a:r>
                      <a:endParaRPr lang="es-PE" sz="2000" b="1" u="sng" dirty="0">
                        <a:solidFill>
                          <a:srgbClr val="FF0000"/>
                        </a:solidFill>
                        <a:effectLst/>
                        <a:latin typeface="Arial" panose="020B0604020202020204" pitchFamily="34" charset="0"/>
                        <a:ea typeface="PMingLiU" panose="02020500000000000000" pitchFamily="18" charset="-120"/>
                        <a:cs typeface="Times New Roman" panose="02020603050405020304" pitchFamily="18" charset="0"/>
                      </a:endParaRPr>
                    </a:p>
                  </a:txBody>
                  <a:tcPr marL="30870" marR="30870" marT="0" marB="0" anchor="ctr">
                    <a:lnL w="12700" cap="flat" cmpd="sng" algn="ctr">
                      <a:solidFill>
                        <a:srgbClr val="660033"/>
                      </a:solidFill>
                      <a:prstDash val="solid"/>
                      <a:round/>
                      <a:headEnd type="none" w="med" len="med"/>
                      <a:tailEnd type="none" w="med" len="med"/>
                    </a:lnL>
                    <a:lnR w="12700" cap="flat" cmpd="sng" algn="ctr">
                      <a:solidFill>
                        <a:srgbClr val="660033"/>
                      </a:solidFill>
                      <a:prstDash val="solid"/>
                      <a:round/>
                      <a:headEnd type="none" w="med" len="med"/>
                      <a:tailEnd type="none" w="med" len="med"/>
                    </a:lnR>
                    <a:lnT w="12700" cap="flat" cmpd="sng" algn="ctr">
                      <a:solidFill>
                        <a:srgbClr val="660033"/>
                      </a:solidFill>
                      <a:prstDash val="solid"/>
                      <a:round/>
                      <a:headEnd type="none" w="med" len="med"/>
                      <a:tailEnd type="none" w="med" len="med"/>
                    </a:lnT>
                    <a:lnB w="12700" cap="flat" cmpd="sng" algn="ctr">
                      <a:solidFill>
                        <a:srgbClr val="660033"/>
                      </a:solidFill>
                      <a:prstDash val="solid"/>
                      <a:round/>
                      <a:headEnd type="none" w="med" len="med"/>
                      <a:tailEnd type="none" w="med" len="med"/>
                    </a:lnB>
                  </a:tcPr>
                </a:tc>
                <a:tc>
                  <a:txBody>
                    <a:bodyPr/>
                    <a:lstStyle/>
                    <a:p>
                      <a:pPr marR="130175" algn="ctr"/>
                      <a:r>
                        <a:rPr lang="es-ES_tradnl" sz="2000" u="none" strike="noStrike" dirty="0">
                          <a:solidFill>
                            <a:srgbClr val="660033"/>
                          </a:solidFill>
                          <a:effectLst/>
                        </a:rPr>
                        <a:t>R –</a:t>
                      </a:r>
                      <a:r>
                        <a:rPr lang="es-ES_tradnl" sz="2000" u="none" strike="noStrike" dirty="0">
                          <a:solidFill>
                            <a:srgbClr val="FF0000"/>
                          </a:solidFill>
                          <a:effectLst/>
                        </a:rPr>
                        <a:t>COO</a:t>
                      </a:r>
                      <a:r>
                        <a:rPr lang="es-ES_tradnl" sz="2000" u="none" strike="noStrike" dirty="0">
                          <a:solidFill>
                            <a:srgbClr val="660033"/>
                          </a:solidFill>
                          <a:effectLst/>
                        </a:rPr>
                        <a:t> – R</a:t>
                      </a:r>
                      <a:endParaRPr lang="es-PE" sz="2000" b="1" u="sng" dirty="0">
                        <a:solidFill>
                          <a:srgbClr val="660033"/>
                        </a:solidFill>
                        <a:effectLst/>
                        <a:latin typeface="Arial" panose="020B0604020202020204" pitchFamily="34" charset="0"/>
                        <a:ea typeface="PMingLiU" panose="02020500000000000000" pitchFamily="18" charset="-120"/>
                        <a:cs typeface="Times New Roman" panose="02020603050405020304" pitchFamily="18" charset="0"/>
                      </a:endParaRPr>
                    </a:p>
                  </a:txBody>
                  <a:tcPr marL="30870" marR="30870" marT="0" marB="0" anchor="ctr">
                    <a:lnL w="12700" cap="flat" cmpd="sng" algn="ctr">
                      <a:solidFill>
                        <a:srgbClr val="660033"/>
                      </a:solidFill>
                      <a:prstDash val="solid"/>
                      <a:round/>
                      <a:headEnd type="none" w="med" len="med"/>
                      <a:tailEnd type="none" w="med" len="med"/>
                    </a:lnL>
                    <a:lnR w="12700" cap="flat" cmpd="sng" algn="ctr">
                      <a:solidFill>
                        <a:srgbClr val="660033"/>
                      </a:solidFill>
                      <a:prstDash val="solid"/>
                      <a:round/>
                      <a:headEnd type="none" w="med" len="med"/>
                      <a:tailEnd type="none" w="med" len="med"/>
                    </a:lnR>
                    <a:lnT w="12700" cap="flat" cmpd="sng" algn="ctr">
                      <a:solidFill>
                        <a:srgbClr val="660033"/>
                      </a:solidFill>
                      <a:prstDash val="solid"/>
                      <a:round/>
                      <a:headEnd type="none" w="med" len="med"/>
                      <a:tailEnd type="none" w="med" len="med"/>
                    </a:lnT>
                    <a:lnB w="12700" cap="flat" cmpd="sng" algn="ctr">
                      <a:solidFill>
                        <a:srgbClr val="660033"/>
                      </a:solidFill>
                      <a:prstDash val="solid"/>
                      <a:round/>
                      <a:headEnd type="none" w="med" len="med"/>
                      <a:tailEnd type="none" w="med" len="med"/>
                    </a:lnB>
                  </a:tcPr>
                </a:tc>
                <a:extLst>
                  <a:ext uri="{0D108BD9-81ED-4DB2-BD59-A6C34878D82A}">
                    <a16:rowId xmlns:a16="http://schemas.microsoft.com/office/drawing/2014/main" val="1637758472"/>
                  </a:ext>
                </a:extLst>
              </a:tr>
            </a:tbl>
          </a:graphicData>
        </a:graphic>
      </p:graphicFrame>
    </p:spTree>
    <p:extLst>
      <p:ext uri="{BB962C8B-B14F-4D97-AF65-F5344CB8AC3E}">
        <p14:creationId xmlns:p14="http://schemas.microsoft.com/office/powerpoint/2010/main" val="3312812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1 Marcador de número de diapositiva"/>
          <p:cNvSpPr>
            <a:spLocks noGrp="1"/>
          </p:cNvSpPr>
          <p:nvPr>
            <p:ph type="sldNum" sz="quarter" idx="12"/>
          </p:nvPr>
        </p:nvSpPr>
        <p:spPr>
          <a:noFill/>
        </p:spPr>
        <p:txBody>
          <a:bodyPr/>
          <a:lstStyle/>
          <a:p>
            <a:fld id="{9F5DF416-F770-400E-9FBB-2CB794EE5492}" type="slidenum">
              <a:rPr lang="es-ES" smtClean="0"/>
              <a:pPr/>
              <a:t>13</a:t>
            </a:fld>
            <a:endParaRPr lang="es-ES"/>
          </a:p>
        </p:txBody>
      </p:sp>
      <p:sp>
        <p:nvSpPr>
          <p:cNvPr id="10" name="Rectángulo 9"/>
          <p:cNvSpPr/>
          <p:nvPr/>
        </p:nvSpPr>
        <p:spPr>
          <a:xfrm>
            <a:off x="1613972" y="1023273"/>
            <a:ext cx="4102038" cy="6232475"/>
          </a:xfrm>
          <a:prstGeom prst="rect">
            <a:avLst/>
          </a:prstGeom>
          <a:ln>
            <a:noFill/>
          </a:ln>
        </p:spPr>
        <p:txBody>
          <a:bodyPr wrap="square">
            <a:spAutoFit/>
          </a:bodyPr>
          <a:lstStyle/>
          <a:p>
            <a:pPr algn="just"/>
            <a:endParaRPr lang="es-ES" sz="2400" dirty="0">
              <a:solidFill>
                <a:srgbClr val="C00000"/>
              </a:solidFill>
              <a:latin typeface="+mn-lt"/>
            </a:endParaRPr>
          </a:p>
          <a:p>
            <a:pPr algn="just"/>
            <a:r>
              <a:rPr lang="es-ES" sz="2700" dirty="0">
                <a:solidFill>
                  <a:srgbClr val="C00000"/>
                </a:solidFill>
                <a:latin typeface="+mn-lt"/>
              </a:rPr>
              <a:t>Indique verdadero (V) o falso (F), según corresponda</a:t>
            </a:r>
          </a:p>
          <a:p>
            <a:pPr marL="514350" indent="-514350" algn="just">
              <a:buAutoNum type="romanUcPeriod"/>
            </a:pPr>
            <a:r>
              <a:rPr lang="es-ES" sz="2700" dirty="0">
                <a:solidFill>
                  <a:srgbClr val="C00000"/>
                </a:solidFill>
                <a:latin typeface="+mn-lt"/>
              </a:rPr>
              <a:t>Es un </a:t>
            </a:r>
            <a:r>
              <a:rPr lang="es-ES" sz="2700" dirty="0" err="1">
                <a:solidFill>
                  <a:srgbClr val="C00000"/>
                </a:solidFill>
                <a:latin typeface="+mn-lt"/>
              </a:rPr>
              <a:t>diol</a:t>
            </a:r>
            <a:endParaRPr lang="es-ES" sz="2700" dirty="0">
              <a:solidFill>
                <a:srgbClr val="C00000"/>
              </a:solidFill>
              <a:latin typeface="+mn-lt"/>
            </a:endParaRPr>
          </a:p>
          <a:p>
            <a:pPr marL="514350" indent="-514350" algn="just">
              <a:buAutoNum type="romanUcPeriod"/>
            </a:pPr>
            <a:r>
              <a:rPr lang="es-ES" sz="2700" dirty="0">
                <a:solidFill>
                  <a:srgbClr val="C00000"/>
                </a:solidFill>
                <a:latin typeface="+mn-lt"/>
              </a:rPr>
              <a:t>Presenta 10 carbonos con hibridación sp2</a:t>
            </a:r>
          </a:p>
          <a:p>
            <a:pPr marL="514350" indent="-514350" algn="just">
              <a:buAutoNum type="romanUcPeriod"/>
            </a:pPr>
            <a:r>
              <a:rPr lang="es-ES" sz="2700" dirty="0">
                <a:solidFill>
                  <a:srgbClr val="C00000"/>
                </a:solidFill>
                <a:latin typeface="+mn-lt"/>
              </a:rPr>
              <a:t>Presenta 5 enlaces dobles</a:t>
            </a:r>
          </a:p>
          <a:p>
            <a:pPr algn="just"/>
            <a:endParaRPr lang="es-ES" sz="2700" dirty="0">
              <a:solidFill>
                <a:srgbClr val="C00000"/>
              </a:solidFill>
              <a:latin typeface="+mn-lt"/>
            </a:endParaRPr>
          </a:p>
          <a:p>
            <a:pPr marL="457200" indent="-457200" algn="just">
              <a:buAutoNum type="alphaUcParenR"/>
            </a:pPr>
            <a:r>
              <a:rPr lang="es-ES" sz="2700" dirty="0">
                <a:solidFill>
                  <a:srgbClr val="C00000"/>
                </a:solidFill>
                <a:latin typeface="+mn-lt"/>
              </a:rPr>
              <a:t>VFF                 	</a:t>
            </a:r>
          </a:p>
          <a:p>
            <a:pPr algn="just"/>
            <a:r>
              <a:rPr lang="es-ES" sz="2700" dirty="0">
                <a:solidFill>
                  <a:srgbClr val="C00000"/>
                </a:solidFill>
                <a:latin typeface="+mn-lt"/>
              </a:rPr>
              <a:t>B)  FVV                 	     </a:t>
            </a:r>
            <a:endParaRPr lang="es-ES" sz="2700" dirty="0">
              <a:solidFill>
                <a:srgbClr val="C00000"/>
              </a:solidFill>
            </a:endParaRPr>
          </a:p>
          <a:p>
            <a:pPr algn="just"/>
            <a:r>
              <a:rPr lang="es-ES" sz="2700" dirty="0">
                <a:solidFill>
                  <a:srgbClr val="C00000"/>
                </a:solidFill>
                <a:latin typeface="+mn-lt"/>
              </a:rPr>
              <a:t>C)  VVF                </a:t>
            </a:r>
          </a:p>
          <a:p>
            <a:pPr algn="just"/>
            <a:r>
              <a:rPr lang="es-ES" sz="2700" dirty="0">
                <a:solidFill>
                  <a:srgbClr val="C00000"/>
                </a:solidFill>
                <a:latin typeface="+mn-lt"/>
              </a:rPr>
              <a:t>D)  VVV         </a:t>
            </a:r>
          </a:p>
          <a:p>
            <a:pPr algn="just"/>
            <a:r>
              <a:rPr lang="es-ES" sz="2700" dirty="0">
                <a:solidFill>
                  <a:srgbClr val="C00000"/>
                </a:solidFill>
                <a:latin typeface="+mn-lt"/>
              </a:rPr>
              <a:t>E)  VFV  </a:t>
            </a:r>
          </a:p>
          <a:p>
            <a:pPr algn="just"/>
            <a:endParaRPr lang="es-ES" sz="2400" dirty="0">
              <a:latin typeface="+mn-lt"/>
            </a:endParaRPr>
          </a:p>
        </p:txBody>
      </p:sp>
      <p:pic>
        <p:nvPicPr>
          <p:cNvPr id="11" name="Picture 4" descr="Resultado de imagen de Cannabidiol">
            <a:extLst>
              <a:ext uri="{FF2B5EF4-FFF2-40B4-BE49-F238E27FC236}">
                <a16:creationId xmlns:a16="http://schemas.microsoft.com/office/drawing/2014/main" id="{1806255C-EE6D-4EDD-B9F7-FA073F5AC6B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5991" y="1770617"/>
            <a:ext cx="5600704" cy="3127060"/>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92EEACD1-2A14-48A8-8AA3-768C7785F348}"/>
              </a:ext>
            </a:extLst>
          </p:cNvPr>
          <p:cNvSpPr txBox="1">
            <a:spLocks/>
          </p:cNvSpPr>
          <p:nvPr/>
        </p:nvSpPr>
        <p:spPr>
          <a:xfrm>
            <a:off x="1626100" y="179273"/>
            <a:ext cx="2952328" cy="738428"/>
          </a:xfrm>
          <a:prstGeom prst="rect">
            <a:avLst/>
          </a:prstGeom>
        </p:spPr>
        <p:txBody>
          <a:bodyPr vert="horz" lIns="182843" tIns="91422" rIns="182843" bIns="91422" rtlCol="0" anchor="b">
            <a:noAutofit/>
          </a:bodyPr>
          <a:lstStyle>
            <a:lvl1pPr algn="ctr" defTabSz="914217" rtl="0" eaLnBrk="1" latinLnBrk="0" hangingPunct="1">
              <a:lnSpc>
                <a:spcPct val="90000"/>
              </a:lnSpc>
              <a:spcBef>
                <a:spcPct val="0"/>
              </a:spcBef>
              <a:buNone/>
              <a:defRPr lang="en-US" sz="6000" b="0" i="0" kern="1200">
                <a:solidFill>
                  <a:srgbClr val="A20000"/>
                </a:solidFill>
                <a:latin typeface="Bubblegum Sans" panose="02000506000000020004" pitchFamily="2" charset="0"/>
                <a:ea typeface="Bubblegum Sans" panose="02000506000000020004" pitchFamily="2" charset="0"/>
                <a:cs typeface="Bubblegum Sans" panose="02000506000000020004" pitchFamily="2" charset="0"/>
              </a:defRPr>
            </a:lvl1pPr>
          </a:lstStyle>
          <a:p>
            <a:pPr algn="l"/>
            <a:r>
              <a:rPr lang="es-PE" sz="3600" b="1" dirty="0">
                <a:solidFill>
                  <a:srgbClr val="FF0000"/>
                </a:solidFill>
                <a:latin typeface="Route 159 Light"/>
              </a:rPr>
              <a:t>Problema 3</a:t>
            </a:r>
            <a:endParaRPr lang="es-PE" sz="3600" dirty="0">
              <a:solidFill>
                <a:srgbClr val="FF0000"/>
              </a:solidFill>
              <a:latin typeface="Route 159 Light"/>
            </a:endParaRPr>
          </a:p>
        </p:txBody>
      </p:sp>
      <p:sp>
        <p:nvSpPr>
          <p:cNvPr id="12" name="CuadroTexto 11">
            <a:extLst>
              <a:ext uri="{FF2B5EF4-FFF2-40B4-BE49-F238E27FC236}">
                <a16:creationId xmlns:a16="http://schemas.microsoft.com/office/drawing/2014/main" id="{A71129F0-C03F-43C0-BBDA-2C1B89CACE37}"/>
              </a:ext>
            </a:extLst>
          </p:cNvPr>
          <p:cNvSpPr txBox="1"/>
          <p:nvPr/>
        </p:nvSpPr>
        <p:spPr>
          <a:xfrm>
            <a:off x="1626100" y="917701"/>
            <a:ext cx="7034424" cy="492443"/>
          </a:xfrm>
          <a:prstGeom prst="rect">
            <a:avLst/>
          </a:prstGeom>
          <a:noFill/>
        </p:spPr>
        <p:txBody>
          <a:bodyPr wrap="square">
            <a:spAutoFit/>
          </a:bodyPr>
          <a:lstStyle/>
          <a:p>
            <a:pPr algn="just"/>
            <a:r>
              <a:rPr lang="es-ES" sz="2600" dirty="0">
                <a:solidFill>
                  <a:srgbClr val="C00000"/>
                </a:solidFill>
                <a:latin typeface="+mn-lt"/>
              </a:rPr>
              <a:t>En relación al compuesto </a:t>
            </a:r>
            <a:r>
              <a:rPr lang="es-MX" sz="2600" b="1" dirty="0" err="1">
                <a:solidFill>
                  <a:srgbClr val="C00000"/>
                </a:solidFill>
              </a:rPr>
              <a:t>cannabidiol</a:t>
            </a:r>
            <a:r>
              <a:rPr lang="es-MX" sz="2600" b="1" dirty="0">
                <a:solidFill>
                  <a:srgbClr val="C00000"/>
                </a:solidFill>
              </a:rPr>
              <a:t> (CBD) </a:t>
            </a:r>
            <a:r>
              <a:rPr lang="es-ES" sz="2600" b="1" dirty="0">
                <a:solidFill>
                  <a:srgbClr val="C00000"/>
                </a:solidFill>
              </a:rPr>
              <a:t>:</a:t>
            </a:r>
          </a:p>
        </p:txBody>
      </p:sp>
    </p:spTree>
    <p:extLst>
      <p:ext uri="{BB962C8B-B14F-4D97-AF65-F5344CB8AC3E}">
        <p14:creationId xmlns:p14="http://schemas.microsoft.com/office/powerpoint/2010/main" val="138295345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8038E417-8B84-4FDD-BDF3-6A6F5F64E6A8}"/>
              </a:ext>
            </a:extLst>
          </p:cNvPr>
          <p:cNvSpPr>
            <a:spLocks noGrp="1"/>
          </p:cNvSpPr>
          <p:nvPr>
            <p:ph type="ftr" sz="quarter" idx="11"/>
          </p:nvPr>
        </p:nvSpPr>
        <p:spPr/>
        <p:txBody>
          <a:bodyPr/>
          <a:lstStyle/>
          <a:p>
            <a:endParaRPr lang="es-PE" dirty="0"/>
          </a:p>
        </p:txBody>
      </p:sp>
      <p:sp>
        <p:nvSpPr>
          <p:cNvPr id="5" name="Marcador de número de diapositiva 4">
            <a:extLst>
              <a:ext uri="{FF2B5EF4-FFF2-40B4-BE49-F238E27FC236}">
                <a16:creationId xmlns:a16="http://schemas.microsoft.com/office/drawing/2014/main" id="{F0C97AEA-1606-4157-B939-6E7D79126AA4}"/>
              </a:ext>
            </a:extLst>
          </p:cNvPr>
          <p:cNvSpPr>
            <a:spLocks noGrp="1"/>
          </p:cNvSpPr>
          <p:nvPr>
            <p:ph type="sldNum" sz="quarter" idx="12"/>
          </p:nvPr>
        </p:nvSpPr>
        <p:spPr/>
        <p:txBody>
          <a:bodyPr/>
          <a:lstStyle/>
          <a:p>
            <a:fld id="{D4B21BF1-848D-4727-9C7A-84E9C46846F8}" type="slidenum">
              <a:rPr lang="es-PE" smtClean="0"/>
              <a:t>14</a:t>
            </a:fld>
            <a:endParaRPr lang="es-PE" dirty="0"/>
          </a:p>
        </p:txBody>
      </p:sp>
      <p:sp>
        <p:nvSpPr>
          <p:cNvPr id="7" name="CuadroTexto 6">
            <a:extLst>
              <a:ext uri="{FF2B5EF4-FFF2-40B4-BE49-F238E27FC236}">
                <a16:creationId xmlns:a16="http://schemas.microsoft.com/office/drawing/2014/main" id="{57731045-3BAD-482E-AA8B-A9D2EEBF2CB6}"/>
              </a:ext>
            </a:extLst>
          </p:cNvPr>
          <p:cNvSpPr txBox="1"/>
          <p:nvPr/>
        </p:nvSpPr>
        <p:spPr>
          <a:xfrm>
            <a:off x="1217744" y="836345"/>
            <a:ext cx="10378485" cy="2677656"/>
          </a:xfrm>
          <a:prstGeom prst="rect">
            <a:avLst/>
          </a:prstGeom>
          <a:noFill/>
        </p:spPr>
        <p:txBody>
          <a:bodyPr wrap="square">
            <a:spAutoFit/>
          </a:bodyPr>
          <a:lstStyle/>
          <a:p>
            <a:pPr algn="ctr"/>
            <a:r>
              <a:rPr lang="es-MX" sz="2400" dirty="0">
                <a:solidFill>
                  <a:srgbClr val="C00000"/>
                </a:solidFill>
              </a:rPr>
              <a:t>Todo empezó el 20 de Marzo, cuando el Dr. Didier Raoult publica los resultados de un ensayo con hidroxicloroquina y azitromicina, que mostraba la eficacia de estos fármacos en el tratamiento de la </a:t>
            </a:r>
            <a:r>
              <a:rPr lang="es-MX" sz="2400" dirty="0" err="1">
                <a:solidFill>
                  <a:srgbClr val="C00000"/>
                </a:solidFill>
              </a:rPr>
              <a:t>Covid</a:t>
            </a:r>
            <a:r>
              <a:rPr lang="es-MX" sz="2400" dirty="0">
                <a:solidFill>
                  <a:srgbClr val="C00000"/>
                </a:solidFill>
              </a:rPr>
              <a:t>. De inmediato su protocolo y métodos fueron criticados por la comunidad científica y ensayos posteriores demostraron que no había beneficio en esta combinación de fármacos e incluso producían una mayor tasa de mortalidad. A pesar de ello, aún hoy día se sigue recetando este tratamiento en algunos países</a:t>
            </a:r>
          </a:p>
        </p:txBody>
      </p:sp>
      <p:pic>
        <p:nvPicPr>
          <p:cNvPr id="8" name="Picture 4" descr="Resultado de imagen de azitromicina">
            <a:extLst>
              <a:ext uri="{FF2B5EF4-FFF2-40B4-BE49-F238E27FC236}">
                <a16:creationId xmlns:a16="http://schemas.microsoft.com/office/drawing/2014/main" id="{18C8D311-49B4-46F2-8B43-B79AB0833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235" y="3514001"/>
            <a:ext cx="3809994" cy="2593971"/>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F28AE53E-7F7F-4A48-8B1A-2783E52CAA30}"/>
              </a:ext>
            </a:extLst>
          </p:cNvPr>
          <p:cNvSpPr txBox="1"/>
          <p:nvPr/>
        </p:nvSpPr>
        <p:spPr>
          <a:xfrm>
            <a:off x="8776617" y="6066823"/>
            <a:ext cx="1829230" cy="461665"/>
          </a:xfrm>
          <a:prstGeom prst="rect">
            <a:avLst/>
          </a:prstGeom>
          <a:noFill/>
        </p:spPr>
        <p:txBody>
          <a:bodyPr wrap="square">
            <a:spAutoFit/>
          </a:bodyPr>
          <a:lstStyle/>
          <a:p>
            <a:r>
              <a:rPr lang="es-MX" sz="2400" b="1" dirty="0">
                <a:solidFill>
                  <a:srgbClr val="FF0000"/>
                </a:solidFill>
                <a:latin typeface="Segoe UI Historic" panose="020B0502040204020203" pitchFamily="34" charset="0"/>
              </a:rPr>
              <a:t>Azitromicina</a:t>
            </a:r>
            <a:endParaRPr lang="es-PE" sz="2400" b="1" dirty="0">
              <a:solidFill>
                <a:srgbClr val="FF0000"/>
              </a:solidFill>
            </a:endParaRPr>
          </a:p>
        </p:txBody>
      </p:sp>
      <p:pic>
        <p:nvPicPr>
          <p:cNvPr id="11" name="Imagen 10" descr="Un dibujo de una persona&#10;&#10;Descripción generada automáticamente con confianza baja">
            <a:extLst>
              <a:ext uri="{FF2B5EF4-FFF2-40B4-BE49-F238E27FC236}">
                <a16:creationId xmlns:a16="http://schemas.microsoft.com/office/drawing/2014/main" id="{D34F827D-9FB6-498C-8EB9-BAB8E4CAB4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01" y="2977432"/>
            <a:ext cx="5910666" cy="3736519"/>
          </a:xfrm>
          <a:prstGeom prst="rect">
            <a:avLst/>
          </a:prstGeom>
        </p:spPr>
      </p:pic>
      <p:sp>
        <p:nvSpPr>
          <p:cNvPr id="12" name="CuadroTexto 11">
            <a:extLst>
              <a:ext uri="{FF2B5EF4-FFF2-40B4-BE49-F238E27FC236}">
                <a16:creationId xmlns:a16="http://schemas.microsoft.com/office/drawing/2014/main" id="{59C5BD2B-3E25-48CD-B997-96F3C120DEA4}"/>
              </a:ext>
            </a:extLst>
          </p:cNvPr>
          <p:cNvSpPr txBox="1"/>
          <p:nvPr/>
        </p:nvSpPr>
        <p:spPr>
          <a:xfrm>
            <a:off x="1276313" y="2598003"/>
            <a:ext cx="3004722" cy="830997"/>
          </a:xfrm>
          <a:prstGeom prst="rect">
            <a:avLst/>
          </a:prstGeom>
          <a:solidFill>
            <a:schemeClr val="bg1"/>
          </a:solidFill>
        </p:spPr>
        <p:txBody>
          <a:bodyPr wrap="square">
            <a:spAutoFit/>
          </a:bodyPr>
          <a:lstStyle/>
          <a:p>
            <a:pPr algn="r"/>
            <a:endParaRPr lang="es-MX" sz="2400" b="1" dirty="0">
              <a:solidFill>
                <a:srgbClr val="FF0000"/>
              </a:solidFill>
              <a:latin typeface="Segoe UI Historic" panose="020B0502040204020203" pitchFamily="34" charset="0"/>
            </a:endParaRPr>
          </a:p>
          <a:p>
            <a:pPr algn="r"/>
            <a:r>
              <a:rPr lang="es-MX" sz="2400" b="1" dirty="0">
                <a:solidFill>
                  <a:srgbClr val="FF0000"/>
                </a:solidFill>
                <a:latin typeface="Segoe UI Historic" panose="020B0502040204020203" pitchFamily="34" charset="0"/>
              </a:rPr>
              <a:t>hidroxicloroquina</a:t>
            </a:r>
            <a:endParaRPr lang="es-PE" sz="2400" b="1" dirty="0">
              <a:solidFill>
                <a:srgbClr val="FF0000"/>
              </a:solidFill>
            </a:endParaRPr>
          </a:p>
        </p:txBody>
      </p:sp>
      <p:sp>
        <p:nvSpPr>
          <p:cNvPr id="15" name="Título 1">
            <a:extLst>
              <a:ext uri="{FF2B5EF4-FFF2-40B4-BE49-F238E27FC236}">
                <a16:creationId xmlns:a16="http://schemas.microsoft.com/office/drawing/2014/main" id="{1C143CAF-1A9C-452E-8247-8FB6AB9BEA94}"/>
              </a:ext>
            </a:extLst>
          </p:cNvPr>
          <p:cNvSpPr>
            <a:spLocks noGrp="1"/>
          </p:cNvSpPr>
          <p:nvPr>
            <p:ph type="title"/>
          </p:nvPr>
        </p:nvSpPr>
        <p:spPr>
          <a:xfrm>
            <a:off x="1828662" y="39842"/>
            <a:ext cx="10958533" cy="802101"/>
          </a:xfrm>
        </p:spPr>
        <p:txBody>
          <a:bodyPr>
            <a:normAutofit/>
          </a:bodyPr>
          <a:lstStyle/>
          <a:p>
            <a:r>
              <a:rPr kumimoji="1" lang="es-MX" sz="4000" b="1" dirty="0">
                <a:solidFill>
                  <a:srgbClr val="760000"/>
                </a:solidFill>
                <a:latin typeface="Route 159 SemiBold" pitchFamily="50" charset="0"/>
                <a:ea typeface="+mn-ea"/>
                <a:cs typeface="+mn-cs"/>
              </a:rPr>
              <a:t>Hidroxicloroquina y Azitromicina</a:t>
            </a:r>
            <a:endParaRPr kumimoji="1" lang="es-PE" sz="4000" b="1" dirty="0">
              <a:solidFill>
                <a:srgbClr val="760000"/>
              </a:solidFill>
              <a:latin typeface="Route 159 SemiBold" pitchFamily="50" charset="0"/>
              <a:ea typeface="+mn-ea"/>
              <a:cs typeface="+mn-cs"/>
            </a:endParaRPr>
          </a:p>
        </p:txBody>
      </p:sp>
    </p:spTree>
    <p:extLst>
      <p:ext uri="{BB962C8B-B14F-4D97-AF65-F5344CB8AC3E}">
        <p14:creationId xmlns:p14="http://schemas.microsoft.com/office/powerpoint/2010/main" val="3734213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1 Marcador de número de diapositiva"/>
          <p:cNvSpPr>
            <a:spLocks noGrp="1"/>
          </p:cNvSpPr>
          <p:nvPr>
            <p:ph type="sldNum" sz="quarter" idx="12"/>
          </p:nvPr>
        </p:nvSpPr>
        <p:spPr>
          <a:noFill/>
        </p:spPr>
        <p:txBody>
          <a:bodyPr/>
          <a:lstStyle/>
          <a:p>
            <a:fld id="{9F5DF416-F770-400E-9FBB-2CB794EE5492}" type="slidenum">
              <a:rPr lang="es-ES" smtClean="0"/>
              <a:pPr/>
              <a:t>15</a:t>
            </a:fld>
            <a:endParaRPr lang="es-ES"/>
          </a:p>
        </p:txBody>
      </p:sp>
      <p:sp>
        <p:nvSpPr>
          <p:cNvPr id="10" name="Rectángulo 9"/>
          <p:cNvSpPr/>
          <p:nvPr/>
        </p:nvSpPr>
        <p:spPr>
          <a:xfrm>
            <a:off x="1626100" y="1087189"/>
            <a:ext cx="9412373" cy="5863144"/>
          </a:xfrm>
          <a:prstGeom prst="rect">
            <a:avLst/>
          </a:prstGeom>
          <a:ln>
            <a:noFill/>
          </a:ln>
        </p:spPr>
        <p:txBody>
          <a:bodyPr wrap="square">
            <a:spAutoFit/>
          </a:bodyPr>
          <a:lstStyle/>
          <a:p>
            <a:pPr algn="just"/>
            <a:r>
              <a:rPr lang="es-MX" sz="2700" dirty="0">
                <a:solidFill>
                  <a:srgbClr val="C00000"/>
                </a:solidFill>
                <a:latin typeface="+mn-lt"/>
              </a:rPr>
              <a:t>Hallar el la composición centesimal de Nitrógeno en la </a:t>
            </a:r>
            <a:r>
              <a:rPr lang="es-MX" sz="2700" dirty="0">
                <a:solidFill>
                  <a:srgbClr val="C00000"/>
                </a:solidFill>
                <a:latin typeface="Segoe UI Historic" panose="020B0502040204020203" pitchFamily="34" charset="0"/>
              </a:rPr>
              <a:t>hidroxicloroquina (</a:t>
            </a:r>
            <a:r>
              <a:rPr lang="es-PE" sz="2700" b="0" i="0" dirty="0">
                <a:solidFill>
                  <a:srgbClr val="C00000"/>
                </a:solidFill>
                <a:effectLst/>
                <a:latin typeface="arial" panose="020B0604020202020204" pitchFamily="34" charset="0"/>
              </a:rPr>
              <a:t>C</a:t>
            </a:r>
            <a:r>
              <a:rPr lang="es-PE" sz="2700" b="0" i="0" baseline="-25000" dirty="0">
                <a:solidFill>
                  <a:srgbClr val="C00000"/>
                </a:solidFill>
                <a:effectLst/>
                <a:latin typeface="arial" panose="020B0604020202020204" pitchFamily="34" charset="0"/>
              </a:rPr>
              <a:t>18</a:t>
            </a:r>
            <a:r>
              <a:rPr lang="es-PE" sz="2700" b="0" i="0" dirty="0">
                <a:solidFill>
                  <a:srgbClr val="C00000"/>
                </a:solidFill>
                <a:effectLst/>
                <a:latin typeface="arial" panose="020B0604020202020204" pitchFamily="34" charset="0"/>
              </a:rPr>
              <a:t>H</a:t>
            </a:r>
            <a:r>
              <a:rPr lang="es-PE" sz="2700" b="0" i="0" baseline="-25000" dirty="0">
                <a:solidFill>
                  <a:srgbClr val="C00000"/>
                </a:solidFill>
                <a:effectLst/>
                <a:latin typeface="arial" panose="020B0604020202020204" pitchFamily="34" charset="0"/>
              </a:rPr>
              <a:t>26</a:t>
            </a:r>
            <a:r>
              <a:rPr lang="es-PE" sz="2700" b="0" i="0" dirty="0">
                <a:solidFill>
                  <a:srgbClr val="C00000"/>
                </a:solidFill>
                <a:effectLst/>
                <a:latin typeface="arial" panose="020B0604020202020204" pitchFamily="34" charset="0"/>
              </a:rPr>
              <a:t>ClN</a:t>
            </a:r>
            <a:r>
              <a:rPr lang="es-PE" sz="2700" b="0" i="0" baseline="-25000" dirty="0">
                <a:solidFill>
                  <a:srgbClr val="C00000"/>
                </a:solidFill>
                <a:effectLst/>
                <a:latin typeface="arial" panose="020B0604020202020204" pitchFamily="34" charset="0"/>
              </a:rPr>
              <a:t>3</a:t>
            </a:r>
            <a:r>
              <a:rPr lang="es-PE" sz="2700" b="0" i="0" dirty="0">
                <a:solidFill>
                  <a:srgbClr val="C00000"/>
                </a:solidFill>
                <a:effectLst/>
                <a:latin typeface="arial" panose="020B0604020202020204" pitchFamily="34" charset="0"/>
              </a:rPr>
              <a:t>O)</a:t>
            </a:r>
            <a:r>
              <a:rPr lang="es-MX" sz="2700" dirty="0">
                <a:solidFill>
                  <a:srgbClr val="C00000"/>
                </a:solidFill>
                <a:latin typeface="Segoe UI Historic" panose="020B0502040204020203" pitchFamily="34" charset="0"/>
              </a:rPr>
              <a:t>: </a:t>
            </a:r>
            <a:endParaRPr lang="es-ES" sz="2700" dirty="0">
              <a:solidFill>
                <a:srgbClr val="C00000"/>
              </a:solidFill>
              <a:latin typeface="+mn-lt"/>
            </a:endParaRPr>
          </a:p>
          <a:p>
            <a:pPr algn="just"/>
            <a:endParaRPr lang="es-ES" sz="2700" dirty="0">
              <a:solidFill>
                <a:srgbClr val="C00000"/>
              </a:solidFill>
              <a:latin typeface="+mn-lt"/>
            </a:endParaRPr>
          </a:p>
          <a:p>
            <a:pPr algn="just"/>
            <a:endParaRPr lang="es-ES" sz="2700" dirty="0">
              <a:solidFill>
                <a:srgbClr val="C00000"/>
              </a:solidFill>
              <a:latin typeface="+mn-lt"/>
            </a:endParaRPr>
          </a:p>
          <a:p>
            <a:pPr algn="just"/>
            <a:endParaRPr lang="es-ES" sz="2700" dirty="0">
              <a:solidFill>
                <a:srgbClr val="C00000"/>
              </a:solidFill>
              <a:latin typeface="+mn-lt"/>
            </a:endParaRPr>
          </a:p>
          <a:p>
            <a:pPr algn="just"/>
            <a:endParaRPr lang="es-ES" sz="2700" dirty="0">
              <a:solidFill>
                <a:srgbClr val="C00000"/>
              </a:solidFill>
              <a:latin typeface="+mn-lt"/>
            </a:endParaRPr>
          </a:p>
          <a:p>
            <a:pPr algn="just"/>
            <a:endParaRPr lang="es-ES" sz="2700" dirty="0">
              <a:solidFill>
                <a:srgbClr val="C00000"/>
              </a:solidFill>
            </a:endParaRPr>
          </a:p>
          <a:p>
            <a:pPr algn="just"/>
            <a:endParaRPr lang="es-ES" sz="2700" dirty="0">
              <a:solidFill>
                <a:srgbClr val="C00000"/>
              </a:solidFill>
              <a:latin typeface="+mn-lt"/>
            </a:endParaRPr>
          </a:p>
          <a:p>
            <a:pPr marL="457200" indent="-457200" algn="just">
              <a:buAutoNum type="alphaUcParenR"/>
            </a:pPr>
            <a:r>
              <a:rPr lang="es-ES" sz="2700" dirty="0">
                <a:solidFill>
                  <a:srgbClr val="C00000"/>
                </a:solidFill>
                <a:latin typeface="+mn-lt"/>
              </a:rPr>
              <a:t>12,52                 	</a:t>
            </a:r>
          </a:p>
          <a:p>
            <a:pPr marL="457200" indent="-457200" algn="just">
              <a:buAutoNum type="alphaUcParenR"/>
            </a:pPr>
            <a:r>
              <a:rPr lang="es-ES" sz="2700" dirty="0">
                <a:solidFill>
                  <a:srgbClr val="C00000"/>
                </a:solidFill>
                <a:latin typeface="+mn-lt"/>
              </a:rPr>
              <a:t>5,04                 	     </a:t>
            </a:r>
          </a:p>
          <a:p>
            <a:pPr marL="457200" indent="-457200" algn="just">
              <a:buAutoNum type="alphaUcParenR"/>
            </a:pPr>
            <a:r>
              <a:rPr lang="es-ES" sz="2700" dirty="0">
                <a:solidFill>
                  <a:srgbClr val="C00000"/>
                </a:solidFill>
                <a:latin typeface="+mn-lt"/>
              </a:rPr>
              <a:t>4,17                </a:t>
            </a:r>
          </a:p>
          <a:p>
            <a:pPr marL="457200" indent="-457200" algn="just">
              <a:buAutoNum type="alphaUcParenR" startAt="4"/>
            </a:pPr>
            <a:r>
              <a:rPr lang="es-ES" sz="2700" dirty="0">
                <a:solidFill>
                  <a:srgbClr val="C00000"/>
                </a:solidFill>
                <a:latin typeface="+mn-lt"/>
              </a:rPr>
              <a:t>8,34                  	</a:t>
            </a:r>
          </a:p>
          <a:p>
            <a:pPr marL="457200" indent="-457200" algn="just">
              <a:buAutoNum type="alphaUcParenR" startAt="4"/>
            </a:pPr>
            <a:r>
              <a:rPr lang="es-ES" sz="2700" dirty="0">
                <a:solidFill>
                  <a:srgbClr val="C00000"/>
                </a:solidFill>
                <a:latin typeface="+mn-lt"/>
              </a:rPr>
              <a:t>14,52</a:t>
            </a:r>
          </a:p>
          <a:p>
            <a:pPr algn="just"/>
            <a:endParaRPr lang="es-ES" sz="2400" dirty="0">
              <a:latin typeface="+mn-lt"/>
            </a:endParaRPr>
          </a:p>
        </p:txBody>
      </p:sp>
      <p:pic>
        <p:nvPicPr>
          <p:cNvPr id="5122" name="Picture 2" descr="Resultado de imagen de hydroxicloroquine">
            <a:extLst>
              <a:ext uri="{FF2B5EF4-FFF2-40B4-BE49-F238E27FC236}">
                <a16:creationId xmlns:a16="http://schemas.microsoft.com/office/drawing/2014/main" id="{739605B5-9E9F-4548-9B0E-769CA182EF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658" y="1974378"/>
            <a:ext cx="3672990" cy="192832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o 6">
            <a:extLst>
              <a:ext uri="{FF2B5EF4-FFF2-40B4-BE49-F238E27FC236}">
                <a16:creationId xmlns:a16="http://schemas.microsoft.com/office/drawing/2014/main" id="{71BD009B-50A9-49AB-9DE9-778A94D7CDE5}"/>
              </a:ext>
            </a:extLst>
          </p:cNvPr>
          <p:cNvGrpSpPr/>
          <p:nvPr/>
        </p:nvGrpSpPr>
        <p:grpSpPr>
          <a:xfrm>
            <a:off x="6332286" y="2770278"/>
            <a:ext cx="4501479" cy="1317444"/>
            <a:chOff x="7112623" y="1791244"/>
            <a:chExt cx="4501479" cy="1317444"/>
          </a:xfrm>
        </p:grpSpPr>
        <p:sp>
          <p:nvSpPr>
            <p:cNvPr id="8" name="Rectángulo 7">
              <a:extLst>
                <a:ext uri="{FF2B5EF4-FFF2-40B4-BE49-F238E27FC236}">
                  <a16:creationId xmlns:a16="http://schemas.microsoft.com/office/drawing/2014/main" id="{CFC60C07-D692-44F0-8710-0F3B8298D6EA}"/>
                </a:ext>
              </a:extLst>
            </p:cNvPr>
            <p:cNvSpPr/>
            <p:nvPr/>
          </p:nvSpPr>
          <p:spPr>
            <a:xfrm>
              <a:off x="7112623" y="1925504"/>
              <a:ext cx="4133445" cy="1048924"/>
            </a:xfrm>
            <a:prstGeom prst="rect">
              <a:avLst/>
            </a:prstGeom>
            <a:solidFill>
              <a:srgbClr val="FFFDDB"/>
            </a:solidFill>
            <a:ln>
              <a:solidFill>
                <a:srgbClr val="7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solidFill>
                  <a:srgbClr val="FFFDDB"/>
                </a:solidFill>
              </a:endParaRPr>
            </a:p>
          </p:txBody>
        </p:sp>
        <p:pic>
          <p:nvPicPr>
            <p:cNvPr id="9" name="Picture 12" descr="comp01">
              <a:extLst>
                <a:ext uri="{FF2B5EF4-FFF2-40B4-BE49-F238E27FC236}">
                  <a16:creationId xmlns:a16="http://schemas.microsoft.com/office/drawing/2014/main" id="{DDB65B6F-AF93-4254-BE6D-5930E541586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71" r="23058" b="36349"/>
            <a:stretch/>
          </p:blipFill>
          <p:spPr>
            <a:xfrm>
              <a:off x="7199709" y="1791244"/>
              <a:ext cx="4414393" cy="1317444"/>
            </a:xfrm>
            <a:prstGeom prst="rect">
              <a:avLst/>
            </a:prstGeom>
            <a:noFill/>
          </p:spPr>
        </p:pic>
      </p:grpSp>
      <p:sp>
        <p:nvSpPr>
          <p:cNvPr id="14" name="Título 1">
            <a:extLst>
              <a:ext uri="{FF2B5EF4-FFF2-40B4-BE49-F238E27FC236}">
                <a16:creationId xmlns:a16="http://schemas.microsoft.com/office/drawing/2014/main" id="{B1904291-A490-4C99-B055-DF04F6F6CC68}"/>
              </a:ext>
            </a:extLst>
          </p:cNvPr>
          <p:cNvSpPr txBox="1">
            <a:spLocks/>
          </p:cNvSpPr>
          <p:nvPr/>
        </p:nvSpPr>
        <p:spPr>
          <a:xfrm>
            <a:off x="1542018" y="274381"/>
            <a:ext cx="2952328" cy="738428"/>
          </a:xfrm>
          <a:prstGeom prst="rect">
            <a:avLst/>
          </a:prstGeom>
        </p:spPr>
        <p:txBody>
          <a:bodyPr vert="horz" lIns="182843" tIns="91422" rIns="182843" bIns="91422" rtlCol="0" anchor="b">
            <a:noAutofit/>
          </a:bodyPr>
          <a:lstStyle>
            <a:lvl1pPr algn="ctr" defTabSz="914217" rtl="0" eaLnBrk="1" latinLnBrk="0" hangingPunct="1">
              <a:lnSpc>
                <a:spcPct val="90000"/>
              </a:lnSpc>
              <a:spcBef>
                <a:spcPct val="0"/>
              </a:spcBef>
              <a:buNone/>
              <a:defRPr lang="en-US" sz="6000" b="0" i="0" kern="1200">
                <a:solidFill>
                  <a:srgbClr val="A20000"/>
                </a:solidFill>
                <a:latin typeface="Bubblegum Sans" panose="02000506000000020004" pitchFamily="2" charset="0"/>
                <a:ea typeface="Bubblegum Sans" panose="02000506000000020004" pitchFamily="2" charset="0"/>
                <a:cs typeface="Bubblegum Sans" panose="02000506000000020004" pitchFamily="2" charset="0"/>
              </a:defRPr>
            </a:lvl1pPr>
          </a:lstStyle>
          <a:p>
            <a:pPr algn="l"/>
            <a:r>
              <a:rPr lang="es-PE" sz="3600" b="1" dirty="0">
                <a:solidFill>
                  <a:srgbClr val="FF0000"/>
                </a:solidFill>
                <a:latin typeface="Route 159 Light"/>
              </a:rPr>
              <a:t>Problema 4</a:t>
            </a:r>
            <a:endParaRPr lang="es-PE" sz="3600" dirty="0">
              <a:solidFill>
                <a:srgbClr val="FF0000"/>
              </a:solidFill>
              <a:latin typeface="Route 159 Light"/>
            </a:endParaRPr>
          </a:p>
        </p:txBody>
      </p:sp>
    </p:spTree>
    <p:extLst>
      <p:ext uri="{BB962C8B-B14F-4D97-AF65-F5344CB8AC3E}">
        <p14:creationId xmlns:p14="http://schemas.microsoft.com/office/powerpoint/2010/main" val="1793856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1626100" y="1087189"/>
            <a:ext cx="9412373" cy="5847755"/>
          </a:xfrm>
          <a:prstGeom prst="rect">
            <a:avLst/>
          </a:prstGeom>
          <a:ln>
            <a:noFill/>
          </a:ln>
        </p:spPr>
        <p:txBody>
          <a:bodyPr wrap="square">
            <a:spAutoFit/>
          </a:bodyPr>
          <a:lstStyle/>
          <a:p>
            <a:pPr algn="just"/>
            <a:r>
              <a:rPr lang="es-MX" sz="2600" dirty="0">
                <a:solidFill>
                  <a:srgbClr val="C00000"/>
                </a:solidFill>
              </a:rPr>
              <a:t>Hallar el número de átomos en de carbonos presentes en 3,35g de hidroxicloroquina </a:t>
            </a:r>
            <a:r>
              <a:rPr lang="es-MX" sz="2600" dirty="0">
                <a:solidFill>
                  <a:srgbClr val="C00000"/>
                </a:solidFill>
                <a:latin typeface="Segoe UI Historic" panose="020B0502040204020203" pitchFamily="34" charset="0"/>
              </a:rPr>
              <a:t>(</a:t>
            </a:r>
            <a:r>
              <a:rPr lang="es-PE" sz="2600" b="0" i="0" dirty="0">
                <a:solidFill>
                  <a:srgbClr val="C00000"/>
                </a:solidFill>
                <a:effectLst/>
                <a:latin typeface="arial" panose="020B0604020202020204" pitchFamily="34" charset="0"/>
              </a:rPr>
              <a:t>C</a:t>
            </a:r>
            <a:r>
              <a:rPr lang="es-PE" sz="2600" b="0" i="0" baseline="-25000" dirty="0">
                <a:solidFill>
                  <a:srgbClr val="C00000"/>
                </a:solidFill>
                <a:effectLst/>
                <a:latin typeface="arial" panose="020B0604020202020204" pitchFamily="34" charset="0"/>
              </a:rPr>
              <a:t>18</a:t>
            </a:r>
            <a:r>
              <a:rPr lang="es-PE" sz="2600" b="0" i="0" dirty="0">
                <a:solidFill>
                  <a:srgbClr val="C00000"/>
                </a:solidFill>
                <a:effectLst/>
                <a:latin typeface="arial" panose="020B0604020202020204" pitchFamily="34" charset="0"/>
              </a:rPr>
              <a:t>H</a:t>
            </a:r>
            <a:r>
              <a:rPr lang="es-PE" sz="2600" b="0" i="0" baseline="-25000" dirty="0">
                <a:solidFill>
                  <a:srgbClr val="C00000"/>
                </a:solidFill>
                <a:effectLst/>
                <a:latin typeface="arial" panose="020B0604020202020204" pitchFamily="34" charset="0"/>
              </a:rPr>
              <a:t>26</a:t>
            </a:r>
            <a:r>
              <a:rPr lang="es-PE" sz="2600" b="0" i="0" dirty="0">
                <a:solidFill>
                  <a:srgbClr val="C00000"/>
                </a:solidFill>
                <a:effectLst/>
                <a:latin typeface="arial" panose="020B0604020202020204" pitchFamily="34" charset="0"/>
              </a:rPr>
              <a:t>ClN</a:t>
            </a:r>
            <a:r>
              <a:rPr lang="es-PE" sz="2600" b="0" i="0" baseline="-25000" dirty="0">
                <a:solidFill>
                  <a:srgbClr val="C00000"/>
                </a:solidFill>
                <a:effectLst/>
                <a:latin typeface="arial" panose="020B0604020202020204" pitchFamily="34" charset="0"/>
              </a:rPr>
              <a:t>3</a:t>
            </a:r>
            <a:r>
              <a:rPr lang="es-PE" sz="2600" b="0" i="0" dirty="0">
                <a:solidFill>
                  <a:srgbClr val="C00000"/>
                </a:solidFill>
                <a:effectLst/>
                <a:latin typeface="arial" panose="020B0604020202020204" pitchFamily="34" charset="0"/>
              </a:rPr>
              <a:t>O)</a:t>
            </a:r>
            <a:r>
              <a:rPr lang="es-MX" sz="2600" dirty="0">
                <a:solidFill>
                  <a:srgbClr val="C00000"/>
                </a:solidFill>
                <a:latin typeface="Segoe UI Historic" panose="020B0502040204020203" pitchFamily="34" charset="0"/>
              </a:rPr>
              <a:t>: </a:t>
            </a:r>
            <a:endParaRPr lang="es-ES" sz="2600" dirty="0">
              <a:solidFill>
                <a:srgbClr val="C00000"/>
              </a:solidFill>
            </a:endParaRPr>
          </a:p>
          <a:p>
            <a:pPr algn="just"/>
            <a:endParaRPr lang="es-ES" sz="2400" dirty="0">
              <a:solidFill>
                <a:srgbClr val="C00000"/>
              </a:solidFill>
            </a:endParaRPr>
          </a:p>
          <a:p>
            <a:pPr algn="just"/>
            <a:endParaRPr lang="es-ES" sz="2400" dirty="0">
              <a:solidFill>
                <a:srgbClr val="C00000"/>
              </a:solidFill>
            </a:endParaRPr>
          </a:p>
          <a:p>
            <a:pPr algn="just"/>
            <a:endParaRPr lang="es-ES" sz="2400" dirty="0">
              <a:solidFill>
                <a:srgbClr val="C00000"/>
              </a:solidFill>
            </a:endParaRPr>
          </a:p>
          <a:p>
            <a:pPr algn="just"/>
            <a:endParaRPr lang="es-ES" sz="2400" dirty="0">
              <a:solidFill>
                <a:srgbClr val="C00000"/>
              </a:solidFill>
            </a:endParaRPr>
          </a:p>
          <a:p>
            <a:pPr algn="just"/>
            <a:endParaRPr lang="es-ES" sz="2400" dirty="0">
              <a:solidFill>
                <a:srgbClr val="C00000"/>
              </a:solidFill>
            </a:endParaRPr>
          </a:p>
          <a:p>
            <a:pPr algn="just"/>
            <a:endParaRPr lang="es-ES" sz="2400" dirty="0">
              <a:solidFill>
                <a:srgbClr val="C00000"/>
              </a:solidFill>
            </a:endParaRPr>
          </a:p>
          <a:p>
            <a:pPr algn="just"/>
            <a:endParaRPr lang="es-ES" sz="2400" dirty="0">
              <a:solidFill>
                <a:srgbClr val="C00000"/>
              </a:solidFill>
            </a:endParaRPr>
          </a:p>
          <a:p>
            <a:pPr marL="457200" indent="-457200" algn="just">
              <a:buAutoNum type="alphaUcParenR"/>
            </a:pPr>
            <a:r>
              <a:rPr lang="es-ES" sz="2600" dirty="0">
                <a:solidFill>
                  <a:srgbClr val="C00000"/>
                </a:solidFill>
              </a:rPr>
              <a:t>3,60 N</a:t>
            </a:r>
            <a:r>
              <a:rPr lang="es-ES" sz="2600" baseline="-25000" dirty="0">
                <a:solidFill>
                  <a:srgbClr val="C00000"/>
                </a:solidFill>
              </a:rPr>
              <a:t>A</a:t>
            </a:r>
            <a:r>
              <a:rPr lang="es-ES" sz="2600" dirty="0">
                <a:solidFill>
                  <a:srgbClr val="C00000"/>
                </a:solidFill>
              </a:rPr>
              <a:t>                 	</a:t>
            </a:r>
          </a:p>
          <a:p>
            <a:pPr marL="457200" indent="-457200" algn="just">
              <a:buAutoNum type="alphaUcParenR"/>
            </a:pPr>
            <a:r>
              <a:rPr lang="es-ES" sz="2600" dirty="0">
                <a:solidFill>
                  <a:srgbClr val="C00000"/>
                </a:solidFill>
              </a:rPr>
              <a:t>0,36 N</a:t>
            </a:r>
            <a:r>
              <a:rPr lang="es-ES" sz="2600" baseline="-25000" dirty="0">
                <a:solidFill>
                  <a:srgbClr val="C00000"/>
                </a:solidFill>
              </a:rPr>
              <a:t>A</a:t>
            </a:r>
            <a:r>
              <a:rPr lang="es-ES" sz="2600" dirty="0">
                <a:solidFill>
                  <a:srgbClr val="C00000"/>
                </a:solidFill>
              </a:rPr>
              <a:t>                	     </a:t>
            </a:r>
          </a:p>
          <a:p>
            <a:pPr marL="457200" indent="-457200" algn="just">
              <a:buAutoNum type="alphaUcParenR"/>
            </a:pPr>
            <a:r>
              <a:rPr lang="es-ES" sz="2600" dirty="0">
                <a:solidFill>
                  <a:srgbClr val="C00000"/>
                </a:solidFill>
              </a:rPr>
              <a:t>0,18 N</a:t>
            </a:r>
            <a:r>
              <a:rPr lang="es-ES" sz="2600" baseline="-25000" dirty="0">
                <a:solidFill>
                  <a:srgbClr val="C00000"/>
                </a:solidFill>
              </a:rPr>
              <a:t>A</a:t>
            </a:r>
            <a:r>
              <a:rPr lang="es-ES" sz="2600" dirty="0">
                <a:solidFill>
                  <a:srgbClr val="C00000"/>
                </a:solidFill>
              </a:rPr>
              <a:t>                </a:t>
            </a:r>
          </a:p>
          <a:p>
            <a:pPr marL="457200" indent="-457200" algn="just">
              <a:buFontTx/>
              <a:buAutoNum type="alphaUcParenR" startAt="4"/>
            </a:pPr>
            <a:r>
              <a:rPr lang="es-ES" sz="2600" dirty="0">
                <a:solidFill>
                  <a:srgbClr val="C00000"/>
                </a:solidFill>
              </a:rPr>
              <a:t>1,80 N</a:t>
            </a:r>
            <a:r>
              <a:rPr lang="es-ES" sz="2600" baseline="-25000" dirty="0">
                <a:solidFill>
                  <a:srgbClr val="C00000"/>
                </a:solidFill>
              </a:rPr>
              <a:t>A</a:t>
            </a:r>
            <a:r>
              <a:rPr lang="es-ES" sz="2600" dirty="0">
                <a:solidFill>
                  <a:srgbClr val="C00000"/>
                </a:solidFill>
              </a:rPr>
              <a:t>                </a:t>
            </a:r>
          </a:p>
          <a:p>
            <a:pPr marL="457200" indent="-457200" algn="just">
              <a:buAutoNum type="alphaUcParenR" startAt="4"/>
            </a:pPr>
            <a:r>
              <a:rPr lang="es-ES" sz="2600" dirty="0">
                <a:solidFill>
                  <a:srgbClr val="C00000"/>
                </a:solidFill>
              </a:rPr>
              <a:t>1,52 N</a:t>
            </a:r>
            <a:r>
              <a:rPr lang="es-ES" sz="2600" baseline="-25000" dirty="0">
                <a:solidFill>
                  <a:srgbClr val="C00000"/>
                </a:solidFill>
              </a:rPr>
              <a:t>A</a:t>
            </a:r>
            <a:endParaRPr lang="es-ES" sz="2600" dirty="0">
              <a:solidFill>
                <a:srgbClr val="C00000"/>
              </a:solidFill>
            </a:endParaRPr>
          </a:p>
          <a:p>
            <a:pPr algn="just"/>
            <a:endParaRPr lang="es-ES" sz="2400" dirty="0"/>
          </a:p>
        </p:txBody>
      </p:sp>
      <p:sp>
        <p:nvSpPr>
          <p:cNvPr id="7170" name="1 Marcador de número de diapositiva"/>
          <p:cNvSpPr>
            <a:spLocks noGrp="1"/>
          </p:cNvSpPr>
          <p:nvPr>
            <p:ph type="sldNum" sz="quarter" idx="12"/>
          </p:nvPr>
        </p:nvSpPr>
        <p:spPr>
          <a:noFill/>
        </p:spPr>
        <p:txBody>
          <a:bodyPr/>
          <a:lstStyle/>
          <a:p>
            <a:fld id="{9F5DF416-F770-400E-9FBB-2CB794EE5492}" type="slidenum">
              <a:rPr lang="es-ES" smtClean="0"/>
              <a:pPr/>
              <a:t>16</a:t>
            </a:fld>
            <a:endParaRPr lang="es-ES"/>
          </a:p>
        </p:txBody>
      </p:sp>
      <p:pic>
        <p:nvPicPr>
          <p:cNvPr id="5122" name="Picture 2" descr="Resultado de imagen de hydroxicloroquine">
            <a:extLst>
              <a:ext uri="{FF2B5EF4-FFF2-40B4-BE49-F238E27FC236}">
                <a16:creationId xmlns:a16="http://schemas.microsoft.com/office/drawing/2014/main" id="{739605B5-9E9F-4548-9B0E-769CA182EF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031" y="2070981"/>
            <a:ext cx="4278685" cy="224631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o 4">
            <a:extLst>
              <a:ext uri="{FF2B5EF4-FFF2-40B4-BE49-F238E27FC236}">
                <a16:creationId xmlns:a16="http://schemas.microsoft.com/office/drawing/2014/main" id="{0143F07E-2AB1-413F-9787-CC977ABC8162}"/>
              </a:ext>
            </a:extLst>
          </p:cNvPr>
          <p:cNvGrpSpPr/>
          <p:nvPr/>
        </p:nvGrpSpPr>
        <p:grpSpPr>
          <a:xfrm>
            <a:off x="6955636" y="2904538"/>
            <a:ext cx="4268091" cy="1048924"/>
            <a:chOff x="5705041" y="2909077"/>
            <a:chExt cx="4268091" cy="1048924"/>
          </a:xfrm>
        </p:grpSpPr>
        <p:sp>
          <p:nvSpPr>
            <p:cNvPr id="3" name="Rectángulo 2">
              <a:extLst>
                <a:ext uri="{FF2B5EF4-FFF2-40B4-BE49-F238E27FC236}">
                  <a16:creationId xmlns:a16="http://schemas.microsoft.com/office/drawing/2014/main" id="{6755EBED-9C78-4BB2-BB55-E3710A8FEC0F}"/>
                </a:ext>
              </a:extLst>
            </p:cNvPr>
            <p:cNvSpPr/>
            <p:nvPr/>
          </p:nvSpPr>
          <p:spPr>
            <a:xfrm>
              <a:off x="5705041" y="2909077"/>
              <a:ext cx="4133445" cy="1048924"/>
            </a:xfrm>
            <a:prstGeom prst="rect">
              <a:avLst/>
            </a:prstGeom>
            <a:solidFill>
              <a:srgbClr val="FFFDDB"/>
            </a:solidFill>
            <a:ln>
              <a:solidFill>
                <a:srgbClr val="7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solidFill>
                  <a:srgbClr val="FFFDDB"/>
                </a:solidFill>
              </a:endParaRP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B1F6D610-49D9-40E5-B31F-53F2DE809DEB}"/>
                    </a:ext>
                  </a:extLst>
                </p:cNvPr>
                <p:cNvSpPr txBox="1"/>
                <p:nvPr/>
              </p:nvSpPr>
              <p:spPr>
                <a:xfrm>
                  <a:off x="5800438" y="2993817"/>
                  <a:ext cx="4172694" cy="759503"/>
                </a:xfrm>
                <a:prstGeom prst="rect">
                  <a:avLst/>
                </a:prstGeom>
                <a:noFill/>
              </p:spPr>
              <p:txBody>
                <a:bodyPr wrap="square">
                  <a:spAutoFit/>
                </a:bodyPr>
                <a:lstStyle/>
                <a:p>
                  <a:r>
                    <a:rPr lang="es-MX" sz="2400" dirty="0">
                      <a:solidFill>
                        <a:srgbClr val="760000"/>
                      </a:solidFill>
                      <a:latin typeface="Arial" panose="020B0604020202020204" pitchFamily="34" charset="0"/>
                      <a:cs typeface="Arial" panose="020B0604020202020204" pitchFamily="34" charset="0"/>
                    </a:rPr>
                    <a:t> n =   </a:t>
                  </a:r>
                  <a14:m>
                    <m:oMath xmlns:m="http://schemas.openxmlformats.org/officeDocument/2006/math">
                      <m:f>
                        <m:fPr>
                          <m:ctrlPr>
                            <a:rPr lang="es-MX" sz="2400" i="1">
                              <a:solidFill>
                                <a:srgbClr val="760000"/>
                              </a:solidFill>
                              <a:latin typeface="Cambria Math" panose="02040503050406030204" pitchFamily="18" charset="0"/>
                              <a:cs typeface="Times New Roman" panose="02020603050405020304" pitchFamily="18" charset="0"/>
                            </a:rPr>
                          </m:ctrlPr>
                        </m:fPr>
                        <m:num>
                          <m:r>
                            <a:rPr lang="es-PE" sz="2400" i="1">
                              <a:solidFill>
                                <a:srgbClr val="760000"/>
                              </a:solidFill>
                              <a:latin typeface="Cambria Math" panose="02040503050406030204" pitchFamily="18" charset="0"/>
                              <a:cs typeface="Times New Roman" panose="02020603050405020304" pitchFamily="18" charset="0"/>
                            </a:rPr>
                            <m:t>𝑀𝑎𝑠𝑎</m:t>
                          </m:r>
                          <m:r>
                            <a:rPr lang="es-PE" sz="2400" i="1">
                              <a:solidFill>
                                <a:srgbClr val="760000"/>
                              </a:solidFill>
                              <a:latin typeface="Cambria Math" panose="02040503050406030204" pitchFamily="18" charset="0"/>
                              <a:cs typeface="Times New Roman" panose="02020603050405020304" pitchFamily="18" charset="0"/>
                            </a:rPr>
                            <m:t> (</m:t>
                          </m:r>
                          <m:r>
                            <a:rPr lang="es-PE" sz="2400" i="1">
                              <a:solidFill>
                                <a:srgbClr val="760000"/>
                              </a:solidFill>
                              <a:latin typeface="Cambria Math" panose="02040503050406030204" pitchFamily="18" charset="0"/>
                              <a:cs typeface="Times New Roman" panose="02020603050405020304" pitchFamily="18" charset="0"/>
                            </a:rPr>
                            <m:t>𝑒𝑛</m:t>
                          </m:r>
                          <m:r>
                            <a:rPr lang="es-PE" sz="2400" i="1">
                              <a:solidFill>
                                <a:srgbClr val="760000"/>
                              </a:solidFill>
                              <a:latin typeface="Cambria Math" panose="02040503050406030204" pitchFamily="18" charset="0"/>
                              <a:cs typeface="Times New Roman" panose="02020603050405020304" pitchFamily="18" charset="0"/>
                            </a:rPr>
                            <m:t> </m:t>
                          </m:r>
                          <m:r>
                            <a:rPr lang="es-PE" sz="2400" i="1">
                              <a:solidFill>
                                <a:srgbClr val="760000"/>
                              </a:solidFill>
                              <a:latin typeface="Cambria Math" panose="02040503050406030204" pitchFamily="18" charset="0"/>
                              <a:cs typeface="Times New Roman" panose="02020603050405020304" pitchFamily="18" charset="0"/>
                            </a:rPr>
                            <m:t>𝑔</m:t>
                          </m:r>
                          <m:r>
                            <a:rPr lang="es-PE" sz="2400" i="1">
                              <a:solidFill>
                                <a:srgbClr val="760000"/>
                              </a:solidFill>
                              <a:latin typeface="Cambria Math" panose="02040503050406030204" pitchFamily="18" charset="0"/>
                              <a:cs typeface="Times New Roman" panose="02020603050405020304" pitchFamily="18" charset="0"/>
                            </a:rPr>
                            <m:t>)</m:t>
                          </m:r>
                        </m:num>
                        <m:den>
                          <m:r>
                            <a:rPr lang="es-PE" sz="2400" i="1">
                              <a:solidFill>
                                <a:srgbClr val="760000"/>
                              </a:solidFill>
                              <a:latin typeface="Cambria Math" panose="02040503050406030204" pitchFamily="18" charset="0"/>
                              <a:cs typeface="Times New Roman" panose="02020603050405020304" pitchFamily="18" charset="0"/>
                            </a:rPr>
                            <m:t>𝑀𝑎𝑠𝑎</m:t>
                          </m:r>
                          <m:r>
                            <a:rPr lang="es-PE" sz="2400" i="1">
                              <a:solidFill>
                                <a:srgbClr val="760000"/>
                              </a:solidFill>
                              <a:latin typeface="Cambria Math" panose="02040503050406030204" pitchFamily="18" charset="0"/>
                              <a:cs typeface="Times New Roman" panose="02020603050405020304" pitchFamily="18" charset="0"/>
                            </a:rPr>
                            <m:t> </m:t>
                          </m:r>
                          <m:r>
                            <a:rPr lang="es-PE" sz="2400" i="1">
                              <a:solidFill>
                                <a:srgbClr val="760000"/>
                              </a:solidFill>
                              <a:latin typeface="Cambria Math" panose="02040503050406030204" pitchFamily="18" charset="0"/>
                              <a:cs typeface="Times New Roman" panose="02020603050405020304" pitchFamily="18" charset="0"/>
                            </a:rPr>
                            <m:t>𝑚𝑜𝑙𝑎𝑟</m:t>
                          </m:r>
                          <m:r>
                            <a:rPr lang="es-PE" sz="2400" i="1">
                              <a:solidFill>
                                <a:srgbClr val="760000"/>
                              </a:solidFill>
                              <a:latin typeface="Cambria Math" panose="02040503050406030204" pitchFamily="18" charset="0"/>
                              <a:cs typeface="Times New Roman" panose="02020603050405020304" pitchFamily="18" charset="0"/>
                            </a:rPr>
                            <m:t> (</m:t>
                          </m:r>
                          <m:r>
                            <a:rPr lang="es-PE" sz="2400" i="1">
                              <a:solidFill>
                                <a:srgbClr val="760000"/>
                              </a:solidFill>
                              <a:latin typeface="Cambria Math" panose="02040503050406030204" pitchFamily="18" charset="0"/>
                              <a:cs typeface="Times New Roman" panose="02020603050405020304" pitchFamily="18" charset="0"/>
                            </a:rPr>
                            <m:t>𝑒𝑛</m:t>
                          </m:r>
                          <m:r>
                            <a:rPr lang="es-PE" sz="2400" i="1">
                              <a:solidFill>
                                <a:srgbClr val="760000"/>
                              </a:solidFill>
                              <a:latin typeface="Cambria Math" panose="02040503050406030204" pitchFamily="18" charset="0"/>
                              <a:cs typeface="Times New Roman" panose="02020603050405020304" pitchFamily="18" charset="0"/>
                            </a:rPr>
                            <m:t>  </m:t>
                          </m:r>
                          <m:f>
                            <m:fPr>
                              <m:ctrlPr>
                                <a:rPr lang="es-PE" sz="2400" i="1">
                                  <a:solidFill>
                                    <a:srgbClr val="760000"/>
                                  </a:solidFill>
                                  <a:latin typeface="Cambria Math" panose="02040503050406030204" pitchFamily="18" charset="0"/>
                                  <a:cs typeface="Times New Roman" panose="02020603050405020304" pitchFamily="18" charset="0"/>
                                </a:rPr>
                              </m:ctrlPr>
                            </m:fPr>
                            <m:num>
                              <m:r>
                                <a:rPr lang="es-PE" sz="2400" i="1">
                                  <a:solidFill>
                                    <a:srgbClr val="760000"/>
                                  </a:solidFill>
                                  <a:latin typeface="Cambria Math" panose="02040503050406030204" pitchFamily="18" charset="0"/>
                                  <a:cs typeface="Times New Roman" panose="02020603050405020304" pitchFamily="18" charset="0"/>
                                </a:rPr>
                                <m:t>𝑔</m:t>
                              </m:r>
                            </m:num>
                            <m:den>
                              <m:r>
                                <a:rPr lang="es-PE" sz="2400" i="1">
                                  <a:solidFill>
                                    <a:srgbClr val="760000"/>
                                  </a:solidFill>
                                  <a:latin typeface="Cambria Math" panose="02040503050406030204" pitchFamily="18" charset="0"/>
                                  <a:cs typeface="Times New Roman" panose="02020603050405020304" pitchFamily="18" charset="0"/>
                                </a:rPr>
                                <m:t>  </m:t>
                              </m:r>
                              <m:r>
                                <a:rPr lang="es-PE" sz="2400" i="1">
                                  <a:solidFill>
                                    <a:srgbClr val="760000"/>
                                  </a:solidFill>
                                  <a:latin typeface="Cambria Math" panose="02040503050406030204" pitchFamily="18" charset="0"/>
                                  <a:cs typeface="Times New Roman" panose="02020603050405020304" pitchFamily="18" charset="0"/>
                                </a:rPr>
                                <m:t>𝑚𝑜𝑙</m:t>
                              </m:r>
                            </m:den>
                          </m:f>
                          <m:r>
                            <a:rPr lang="es-PE" sz="2400" i="1">
                              <a:solidFill>
                                <a:srgbClr val="760000"/>
                              </a:solidFill>
                              <a:latin typeface="Cambria Math" panose="02040503050406030204" pitchFamily="18" charset="0"/>
                              <a:cs typeface="Times New Roman" panose="02020603050405020304" pitchFamily="18" charset="0"/>
                            </a:rPr>
                            <m:t>)</m:t>
                          </m:r>
                        </m:den>
                      </m:f>
                    </m:oMath>
                  </a14:m>
                  <a:endParaRPr lang="es-PE" sz="2400" dirty="0"/>
                </a:p>
              </p:txBody>
            </p:sp>
          </mc:Choice>
          <mc:Fallback xmlns="">
            <p:sp>
              <p:nvSpPr>
                <p:cNvPr id="11" name="CuadroTexto 10">
                  <a:extLst>
                    <a:ext uri="{FF2B5EF4-FFF2-40B4-BE49-F238E27FC236}">
                      <a16:creationId xmlns:a16="http://schemas.microsoft.com/office/drawing/2014/main" id="{B1F6D610-49D9-40E5-B31F-53F2DE809DEB}"/>
                    </a:ext>
                  </a:extLst>
                </p:cNvPr>
                <p:cNvSpPr txBox="1">
                  <a:spLocks noRot="1" noChangeAspect="1" noMove="1" noResize="1" noEditPoints="1" noAdjustHandles="1" noChangeArrowheads="1" noChangeShapeType="1" noTextEdit="1"/>
                </p:cNvSpPr>
                <p:nvPr/>
              </p:nvSpPr>
              <p:spPr>
                <a:xfrm>
                  <a:off x="5800438" y="2993817"/>
                  <a:ext cx="4172694" cy="759503"/>
                </a:xfrm>
                <a:prstGeom prst="rect">
                  <a:avLst/>
                </a:prstGeom>
                <a:blipFill>
                  <a:blip r:embed="rId3"/>
                  <a:stretch>
                    <a:fillRect l="-292"/>
                  </a:stretch>
                </a:blipFill>
              </p:spPr>
              <p:txBody>
                <a:bodyPr/>
                <a:lstStyle/>
                <a:p>
                  <a:r>
                    <a:rPr lang="es-PE">
                      <a:noFill/>
                    </a:rPr>
                    <a:t> </a:t>
                  </a:r>
                </a:p>
              </p:txBody>
            </p:sp>
          </mc:Fallback>
        </mc:AlternateContent>
      </p:grpSp>
      <p:sp>
        <p:nvSpPr>
          <p:cNvPr id="14" name="Título 1">
            <a:extLst>
              <a:ext uri="{FF2B5EF4-FFF2-40B4-BE49-F238E27FC236}">
                <a16:creationId xmlns:a16="http://schemas.microsoft.com/office/drawing/2014/main" id="{7FCA2F45-B04C-47D1-BD21-08F1E6052216}"/>
              </a:ext>
            </a:extLst>
          </p:cNvPr>
          <p:cNvSpPr txBox="1">
            <a:spLocks/>
          </p:cNvSpPr>
          <p:nvPr/>
        </p:nvSpPr>
        <p:spPr>
          <a:xfrm>
            <a:off x="1524000" y="243666"/>
            <a:ext cx="2952328" cy="738428"/>
          </a:xfrm>
          <a:prstGeom prst="rect">
            <a:avLst/>
          </a:prstGeom>
        </p:spPr>
        <p:txBody>
          <a:bodyPr vert="horz" lIns="182843" tIns="91422" rIns="182843" bIns="91422" rtlCol="0" anchor="b">
            <a:noAutofit/>
          </a:bodyPr>
          <a:lstStyle>
            <a:lvl1pPr algn="ctr" defTabSz="914217" rtl="0" eaLnBrk="1" latinLnBrk="0" hangingPunct="1">
              <a:lnSpc>
                <a:spcPct val="90000"/>
              </a:lnSpc>
              <a:spcBef>
                <a:spcPct val="0"/>
              </a:spcBef>
              <a:buNone/>
              <a:defRPr lang="en-US" sz="6000" b="0" i="0" kern="1200">
                <a:solidFill>
                  <a:srgbClr val="A20000"/>
                </a:solidFill>
                <a:latin typeface="Bubblegum Sans" panose="02000506000000020004" pitchFamily="2" charset="0"/>
                <a:ea typeface="Bubblegum Sans" panose="02000506000000020004" pitchFamily="2" charset="0"/>
                <a:cs typeface="Bubblegum Sans" panose="02000506000000020004" pitchFamily="2" charset="0"/>
              </a:defRPr>
            </a:lvl1pPr>
          </a:lstStyle>
          <a:p>
            <a:pPr algn="l"/>
            <a:r>
              <a:rPr lang="es-PE" sz="3600" b="1" dirty="0">
                <a:solidFill>
                  <a:srgbClr val="FF0000"/>
                </a:solidFill>
                <a:latin typeface="Route 159 Light"/>
              </a:rPr>
              <a:t>Problema 5</a:t>
            </a:r>
            <a:endParaRPr lang="es-PE" sz="3600" dirty="0">
              <a:solidFill>
                <a:srgbClr val="FF0000"/>
              </a:solidFill>
              <a:latin typeface="Route 159 Light"/>
            </a:endParaRPr>
          </a:p>
        </p:txBody>
      </p:sp>
    </p:spTree>
    <p:extLst>
      <p:ext uri="{BB962C8B-B14F-4D97-AF65-F5344CB8AC3E}">
        <p14:creationId xmlns:p14="http://schemas.microsoft.com/office/powerpoint/2010/main" val="3464375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5FFEDA-C7EB-4252-9181-7E9FB0BA9CCE}"/>
              </a:ext>
            </a:extLst>
          </p:cNvPr>
          <p:cNvSpPr>
            <a:spLocks noGrp="1"/>
          </p:cNvSpPr>
          <p:nvPr>
            <p:ph type="title"/>
          </p:nvPr>
        </p:nvSpPr>
        <p:spPr>
          <a:xfrm>
            <a:off x="1784732" y="199567"/>
            <a:ext cx="10958533" cy="802101"/>
          </a:xfrm>
        </p:spPr>
        <p:txBody>
          <a:bodyPr>
            <a:noAutofit/>
          </a:bodyPr>
          <a:lstStyle/>
          <a:p>
            <a:r>
              <a:rPr lang="es-MX" sz="4000" dirty="0">
                <a:solidFill>
                  <a:srgbClr val="760000"/>
                </a:solidFill>
                <a:latin typeface="Route 159 Light"/>
              </a:rPr>
              <a:t>Ivermectina</a:t>
            </a:r>
            <a:endParaRPr lang="es-PE" sz="4000" dirty="0">
              <a:solidFill>
                <a:srgbClr val="760000"/>
              </a:solidFill>
              <a:latin typeface="Route 159 Light"/>
            </a:endParaRPr>
          </a:p>
        </p:txBody>
      </p:sp>
      <p:sp>
        <p:nvSpPr>
          <p:cNvPr id="3" name="Marcador de contenido 2">
            <a:extLst>
              <a:ext uri="{FF2B5EF4-FFF2-40B4-BE49-F238E27FC236}">
                <a16:creationId xmlns:a16="http://schemas.microsoft.com/office/drawing/2014/main" id="{087B4F18-A4A4-4A18-9C88-EF0EAC64B8E9}"/>
              </a:ext>
            </a:extLst>
          </p:cNvPr>
          <p:cNvSpPr>
            <a:spLocks noGrp="1"/>
          </p:cNvSpPr>
          <p:nvPr>
            <p:ph idx="1"/>
          </p:nvPr>
        </p:nvSpPr>
        <p:spPr>
          <a:xfrm>
            <a:off x="1115654" y="775928"/>
            <a:ext cx="5085449" cy="2653072"/>
          </a:xfrm>
        </p:spPr>
        <p:txBody>
          <a:bodyPr>
            <a:noAutofit/>
          </a:bodyPr>
          <a:lstStyle/>
          <a:p>
            <a:pPr marL="0" indent="0" algn="just">
              <a:lnSpc>
                <a:spcPct val="100000"/>
              </a:lnSpc>
              <a:buNone/>
            </a:pPr>
            <a:r>
              <a:rPr lang="es-MX" sz="2600" dirty="0">
                <a:solidFill>
                  <a:srgbClr val="C00000"/>
                </a:solidFill>
                <a:latin typeface="+mn-lt"/>
              </a:rPr>
              <a:t>A principios de abril del 2020 se publica un ensayo in vitro en el que la Ivermectina bloquea la replicación del virus. En conclusión, la Ivermectina se convierte en preventivo y tratamiento de la </a:t>
            </a:r>
            <a:r>
              <a:rPr lang="es-MX" sz="2600" dirty="0" err="1">
                <a:solidFill>
                  <a:srgbClr val="C00000"/>
                </a:solidFill>
                <a:latin typeface="+mn-lt"/>
              </a:rPr>
              <a:t>Covid</a:t>
            </a:r>
            <a:r>
              <a:rPr lang="es-MX" sz="2600" dirty="0">
                <a:solidFill>
                  <a:srgbClr val="C00000"/>
                </a:solidFill>
                <a:latin typeface="+mn-lt"/>
              </a:rPr>
              <a:t>. Con una vida media plasmática de 12 horas algunos se creen protegidos tomando un par de pastillas al mes. </a:t>
            </a:r>
            <a:endParaRPr lang="es-PE" sz="2600" dirty="0">
              <a:solidFill>
                <a:srgbClr val="C00000"/>
              </a:solidFill>
              <a:latin typeface="+mn-lt"/>
            </a:endParaRPr>
          </a:p>
        </p:txBody>
      </p:sp>
      <p:sp>
        <p:nvSpPr>
          <p:cNvPr id="4" name="Marcador de pie de página 3">
            <a:extLst>
              <a:ext uri="{FF2B5EF4-FFF2-40B4-BE49-F238E27FC236}">
                <a16:creationId xmlns:a16="http://schemas.microsoft.com/office/drawing/2014/main" id="{46E940E9-6DEF-46B9-806E-3CA5B9546B94}"/>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C7F03D0F-A2A1-4749-B18F-984A0AF5BF0E}"/>
              </a:ext>
            </a:extLst>
          </p:cNvPr>
          <p:cNvSpPr>
            <a:spLocks noGrp="1"/>
          </p:cNvSpPr>
          <p:nvPr>
            <p:ph type="sldNum" sz="quarter" idx="12"/>
          </p:nvPr>
        </p:nvSpPr>
        <p:spPr/>
        <p:txBody>
          <a:bodyPr/>
          <a:lstStyle/>
          <a:p>
            <a:fld id="{D4B21BF1-848D-4727-9C7A-84E9C46846F8}" type="slidenum">
              <a:rPr lang="es-PE" smtClean="0"/>
              <a:t>17</a:t>
            </a:fld>
            <a:endParaRPr lang="es-PE"/>
          </a:p>
        </p:txBody>
      </p:sp>
      <p:pic>
        <p:nvPicPr>
          <p:cNvPr id="2050" name="Picture 2" descr="Resultado de imagen de ivermectina estructura">
            <a:extLst>
              <a:ext uri="{FF2B5EF4-FFF2-40B4-BE49-F238E27FC236}">
                <a16:creationId xmlns:a16="http://schemas.microsoft.com/office/drawing/2014/main" id="{2B90000B-BBA6-4DC3-97A3-4C2189582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493" y="283676"/>
            <a:ext cx="4368853" cy="4787784"/>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299721FB-11EB-48EA-B639-EAE9FE8A2E70}"/>
              </a:ext>
            </a:extLst>
          </p:cNvPr>
          <p:cNvSpPr txBox="1"/>
          <p:nvPr/>
        </p:nvSpPr>
        <p:spPr>
          <a:xfrm>
            <a:off x="6609407" y="5344729"/>
            <a:ext cx="5267282" cy="707886"/>
          </a:xfrm>
          <a:prstGeom prst="rect">
            <a:avLst/>
          </a:prstGeom>
          <a:noFill/>
        </p:spPr>
        <p:txBody>
          <a:bodyPr wrap="square">
            <a:spAutoFit/>
          </a:bodyPr>
          <a:lstStyle/>
          <a:p>
            <a:pPr algn="ctr"/>
            <a:r>
              <a:rPr lang="es-PE" sz="2000" dirty="0">
                <a:solidFill>
                  <a:srgbClr val="C00000"/>
                </a:solidFill>
                <a:ea typeface="Calibri" panose="020F0502020204030204" pitchFamily="34" charset="0"/>
              </a:rPr>
              <a:t>La </a:t>
            </a:r>
            <a:r>
              <a:rPr lang="es-PE" sz="2000" b="1" dirty="0">
                <a:solidFill>
                  <a:srgbClr val="C00000"/>
                </a:solidFill>
                <a:ea typeface="Calibri" panose="020F0502020204030204" pitchFamily="34" charset="0"/>
              </a:rPr>
              <a:t>ivermectina</a:t>
            </a:r>
            <a:r>
              <a:rPr lang="es-PE" sz="2000" dirty="0">
                <a:solidFill>
                  <a:srgbClr val="C00000"/>
                </a:solidFill>
                <a:ea typeface="Calibri" panose="020F0502020204030204" pitchFamily="34" charset="0"/>
              </a:rPr>
              <a:t> es un medicamento formado por una mezcla 80:20 de avermectina B1a y B1b. </a:t>
            </a:r>
            <a:endParaRPr lang="es-PE" sz="2000" dirty="0">
              <a:solidFill>
                <a:srgbClr val="C00000"/>
              </a:solidFill>
            </a:endParaRPr>
          </a:p>
        </p:txBody>
      </p:sp>
      <p:pic>
        <p:nvPicPr>
          <p:cNvPr id="9" name="Imagen 8" descr="Resultado de imagen de IVERMECTINA">
            <a:extLst>
              <a:ext uri="{FF2B5EF4-FFF2-40B4-BE49-F238E27FC236}">
                <a16:creationId xmlns:a16="http://schemas.microsoft.com/office/drawing/2014/main" id="{25580105-2394-4DE9-A132-BCD0633F417B}"/>
              </a:ext>
            </a:extLst>
          </p:cNvPr>
          <p:cNvPicPr/>
          <p:nvPr/>
        </p:nvPicPr>
        <p:blipFill rotWithShape="1">
          <a:blip r:embed="rId3" cstate="print">
            <a:extLst>
              <a:ext uri="{28A0092B-C50C-407E-A947-70E740481C1C}">
                <a14:useLocalDpi xmlns:a14="http://schemas.microsoft.com/office/drawing/2010/main" val="0"/>
              </a:ext>
            </a:extLst>
          </a:blip>
          <a:srcRect l="6079" t="11854" r="5167" b="20972"/>
          <a:stretch/>
        </p:blipFill>
        <p:spPr bwMode="auto">
          <a:xfrm>
            <a:off x="2165604" y="4785241"/>
            <a:ext cx="3338764" cy="200854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35895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626100" y="412828"/>
            <a:ext cx="2952328" cy="504057"/>
          </a:xfrm>
        </p:spPr>
        <p:txBody>
          <a:bodyPr>
            <a:noAutofit/>
          </a:bodyPr>
          <a:lstStyle/>
          <a:p>
            <a:pPr algn="l"/>
            <a:r>
              <a:rPr lang="es-PE" sz="3600" b="1" dirty="0">
                <a:solidFill>
                  <a:srgbClr val="FF0000"/>
                </a:solidFill>
                <a:latin typeface="Route 159 Light"/>
              </a:rPr>
              <a:t>Problema 6</a:t>
            </a:r>
          </a:p>
        </p:txBody>
      </p:sp>
      <p:sp>
        <p:nvSpPr>
          <p:cNvPr id="7170" name="1 Marcador de número de diapositiva"/>
          <p:cNvSpPr>
            <a:spLocks noGrp="1"/>
          </p:cNvSpPr>
          <p:nvPr>
            <p:ph type="sldNum" sz="quarter" idx="12"/>
          </p:nvPr>
        </p:nvSpPr>
        <p:spPr>
          <a:noFill/>
        </p:spPr>
        <p:txBody>
          <a:bodyPr/>
          <a:lstStyle/>
          <a:p>
            <a:fld id="{9F5DF416-F770-400E-9FBB-2CB794EE5492}" type="slidenum">
              <a:rPr lang="es-ES" smtClean="0"/>
              <a:pPr/>
              <a:t>18</a:t>
            </a:fld>
            <a:endParaRPr lang="es-ES"/>
          </a:p>
        </p:txBody>
      </p:sp>
      <p:sp>
        <p:nvSpPr>
          <p:cNvPr id="10" name="Rectángulo 9"/>
          <p:cNvSpPr/>
          <p:nvPr/>
        </p:nvSpPr>
        <p:spPr>
          <a:xfrm>
            <a:off x="1626100" y="1087189"/>
            <a:ext cx="9912757" cy="5663089"/>
          </a:xfrm>
          <a:prstGeom prst="rect">
            <a:avLst/>
          </a:prstGeom>
          <a:ln>
            <a:noFill/>
          </a:ln>
        </p:spPr>
        <p:txBody>
          <a:bodyPr wrap="square">
            <a:spAutoFit/>
          </a:bodyPr>
          <a:lstStyle/>
          <a:p>
            <a:pPr algn="just"/>
            <a:r>
              <a:rPr lang="es-PE" sz="2600" dirty="0">
                <a:solidFill>
                  <a:srgbClr val="C00000"/>
                </a:solidFill>
                <a:cs typeface="Arial" panose="020B0604020202020204" pitchFamily="34" charset="0"/>
              </a:rPr>
              <a:t>Respecto al componente B1b presente en la ivermectina. Señale el número de carbonos primarios e hidrógenos primarios presentes en su estructura, respectivamente.</a:t>
            </a:r>
            <a:endParaRPr lang="es-PE" sz="2600" i="1" dirty="0">
              <a:solidFill>
                <a:srgbClr val="C00000"/>
              </a:solidFill>
              <a:cs typeface="Arial" panose="020B0604020202020204" pitchFamily="34" charset="0"/>
            </a:endParaRPr>
          </a:p>
          <a:p>
            <a:pPr algn="just"/>
            <a:endParaRPr lang="es-PE" sz="2600" i="1" dirty="0">
              <a:solidFill>
                <a:srgbClr val="C00000"/>
              </a:solidFill>
              <a:cs typeface="Arial" panose="020B0604020202020204" pitchFamily="34" charset="0"/>
            </a:endParaRPr>
          </a:p>
          <a:p>
            <a:pPr algn="just"/>
            <a:endParaRPr lang="es-PE" sz="2600" i="1" dirty="0">
              <a:solidFill>
                <a:srgbClr val="C00000"/>
              </a:solidFill>
              <a:cs typeface="Arial" panose="020B0604020202020204" pitchFamily="34" charset="0"/>
            </a:endParaRPr>
          </a:p>
          <a:p>
            <a:pPr algn="just"/>
            <a:endParaRPr lang="es-PE" sz="2600" i="1" dirty="0">
              <a:solidFill>
                <a:srgbClr val="C00000"/>
              </a:solidFill>
              <a:cs typeface="Arial" panose="020B0604020202020204" pitchFamily="34" charset="0"/>
            </a:endParaRPr>
          </a:p>
          <a:p>
            <a:pPr algn="just"/>
            <a:endParaRPr lang="es-PE" sz="2600" dirty="0">
              <a:solidFill>
                <a:srgbClr val="C00000"/>
              </a:solidFill>
              <a:cs typeface="Arial" panose="020B0604020202020204" pitchFamily="34" charset="0"/>
            </a:endParaRPr>
          </a:p>
          <a:p>
            <a:pPr algn="just"/>
            <a:endParaRPr lang="es-PE" sz="2600" dirty="0">
              <a:solidFill>
                <a:srgbClr val="C00000"/>
              </a:solidFill>
              <a:cs typeface="Arial" panose="020B0604020202020204" pitchFamily="34" charset="0"/>
            </a:endParaRPr>
          </a:p>
          <a:p>
            <a:pPr algn="just"/>
            <a:endParaRPr lang="es-PE" sz="2600" dirty="0">
              <a:solidFill>
                <a:srgbClr val="C00000"/>
              </a:solidFill>
              <a:cs typeface="Arial" panose="020B0604020202020204" pitchFamily="34" charset="0"/>
            </a:endParaRPr>
          </a:p>
          <a:p>
            <a:pPr algn="just"/>
            <a:endParaRPr lang="es-PE" sz="2600" dirty="0">
              <a:solidFill>
                <a:srgbClr val="C00000"/>
              </a:solidFill>
              <a:cs typeface="Arial" panose="020B0604020202020204" pitchFamily="34" charset="0"/>
            </a:endParaRPr>
          </a:p>
          <a:p>
            <a:pPr algn="just"/>
            <a:endParaRPr lang="es-PE" sz="2600" dirty="0">
              <a:solidFill>
                <a:srgbClr val="C00000"/>
              </a:solidFill>
              <a:cs typeface="Arial" panose="020B0604020202020204" pitchFamily="34" charset="0"/>
            </a:endParaRPr>
          </a:p>
          <a:p>
            <a:pPr algn="just"/>
            <a:endParaRPr lang="es-PE" sz="2600" dirty="0">
              <a:solidFill>
                <a:srgbClr val="C00000"/>
              </a:solidFill>
              <a:cs typeface="Arial" panose="020B0604020202020204" pitchFamily="34" charset="0"/>
            </a:endParaRPr>
          </a:p>
          <a:p>
            <a:pPr algn="just"/>
            <a:r>
              <a:rPr lang="es-PE" sz="2600" dirty="0">
                <a:solidFill>
                  <a:srgbClr val="C00000"/>
                </a:solidFill>
                <a:cs typeface="Arial" panose="020B0604020202020204" pitchFamily="34" charset="0"/>
              </a:rPr>
              <a:t>A) 9 y 9             B) 9 y 10            C) 9 y 27</a:t>
            </a:r>
            <a:r>
              <a:rPr lang="es-PE" sz="2600" baseline="-25000" dirty="0">
                <a:solidFill>
                  <a:srgbClr val="C00000"/>
                </a:solidFill>
                <a:cs typeface="Arial" panose="020B0604020202020204" pitchFamily="34" charset="0"/>
              </a:rPr>
              <a:t> </a:t>
            </a:r>
            <a:r>
              <a:rPr lang="es-PE" sz="2600" dirty="0">
                <a:solidFill>
                  <a:srgbClr val="C00000"/>
                </a:solidFill>
                <a:cs typeface="Arial" panose="020B0604020202020204" pitchFamily="34" charset="0"/>
              </a:rPr>
              <a:t>            D) 8 y 24</a:t>
            </a:r>
            <a:r>
              <a:rPr lang="es-PE" sz="2600" baseline="-25000" dirty="0">
                <a:solidFill>
                  <a:srgbClr val="C00000"/>
                </a:solidFill>
                <a:cs typeface="Arial" panose="020B0604020202020204" pitchFamily="34" charset="0"/>
              </a:rPr>
              <a:t> </a:t>
            </a:r>
            <a:r>
              <a:rPr lang="es-PE" sz="2600" dirty="0">
                <a:solidFill>
                  <a:srgbClr val="C00000"/>
                </a:solidFill>
                <a:cs typeface="Arial" panose="020B0604020202020204" pitchFamily="34" charset="0"/>
              </a:rPr>
              <a:t>             E) 10 y 30</a:t>
            </a:r>
            <a:endParaRPr lang="es-PE" sz="2600" dirty="0">
              <a:solidFill>
                <a:srgbClr val="C00000"/>
              </a:solidFill>
            </a:endParaRPr>
          </a:p>
          <a:p>
            <a:pPr algn="just"/>
            <a:endParaRPr lang="es-ES" sz="2400" dirty="0">
              <a:latin typeface="+mn-lt"/>
            </a:endParaRPr>
          </a:p>
        </p:txBody>
      </p:sp>
      <p:pic>
        <p:nvPicPr>
          <p:cNvPr id="7" name="Picture 2" descr="Resultado de imagen de ivermectina estructura">
            <a:extLst>
              <a:ext uri="{FF2B5EF4-FFF2-40B4-BE49-F238E27FC236}">
                <a16:creationId xmlns:a16="http://schemas.microsoft.com/office/drawing/2014/main" id="{767E3838-EFC6-497A-9480-4BAE0FE18E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255"/>
          <a:stretch/>
        </p:blipFill>
        <p:spPr bwMode="auto">
          <a:xfrm>
            <a:off x="1955747" y="2307094"/>
            <a:ext cx="4884117" cy="2823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29867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8CEE854-4D97-44E6-97BC-B357024571EB}"/>
              </a:ext>
            </a:extLst>
          </p:cNvPr>
          <p:cNvSpPr/>
          <p:nvPr/>
        </p:nvSpPr>
        <p:spPr>
          <a:xfrm>
            <a:off x="1208846" y="2030303"/>
            <a:ext cx="7054984" cy="2144498"/>
          </a:xfrm>
          <a:prstGeom prst="rect">
            <a:avLst/>
          </a:prstGeom>
        </p:spPr>
        <p:txBody>
          <a:bodyPr wrap="square">
            <a:spAutoFit/>
          </a:bodyPr>
          <a:lstStyle/>
          <a:p>
            <a:pPr algn="ctr"/>
            <a:r>
              <a:rPr lang="es-PE" sz="2667" dirty="0">
                <a:solidFill>
                  <a:srgbClr val="A20000"/>
                </a:solidFill>
              </a:rPr>
              <a:t>“</a:t>
            </a:r>
            <a:r>
              <a:rPr lang="es-PE" sz="2667" dirty="0">
                <a:solidFill>
                  <a:srgbClr val="C00000"/>
                </a:solidFill>
              </a:rPr>
              <a:t>Algunas personas inducen el uso de todo tipo de sustancias y preparados con tal de prevenir o tratarse del COVID-19 y en su desesperación algunos consumen e incluso se inyectan sustancias químicas peligrosas”</a:t>
            </a:r>
            <a:endParaRPr lang="es-PE" sz="1200" dirty="0">
              <a:solidFill>
                <a:srgbClr val="C00000"/>
              </a:solidFill>
            </a:endParaRPr>
          </a:p>
        </p:txBody>
      </p:sp>
      <p:sp>
        <p:nvSpPr>
          <p:cNvPr id="9" name="テキスト プレースホルダー 7">
            <a:extLst>
              <a:ext uri="{FF2B5EF4-FFF2-40B4-BE49-F238E27FC236}">
                <a16:creationId xmlns:a16="http://schemas.microsoft.com/office/drawing/2014/main" id="{695E186E-F409-442B-9875-66AB7997CD3D}"/>
              </a:ext>
            </a:extLst>
          </p:cNvPr>
          <p:cNvSpPr txBox="1">
            <a:spLocks/>
          </p:cNvSpPr>
          <p:nvPr/>
        </p:nvSpPr>
        <p:spPr>
          <a:xfrm>
            <a:off x="1397877" y="428964"/>
            <a:ext cx="7756634" cy="984115"/>
          </a:xfrm>
          <a:prstGeom prst="rect">
            <a:avLst/>
          </a:prstGeom>
        </p:spPr>
        <p:txBody>
          <a:bodyPr vert="horz" lIns="108850" tIns="54425" rIns="108850" bIns="54425" rtlCol="0" anchor="ctr">
            <a:normAutofit/>
          </a:bodyPr>
          <a:lstStyle>
            <a:lvl1pPr marL="0" indent="0" algn="ctr" defTabSz="1632753" rtl="0" eaLnBrk="1" latinLnBrk="0" hangingPunct="1">
              <a:lnSpc>
                <a:spcPct val="120000"/>
              </a:lnSpc>
              <a:spcBef>
                <a:spcPts val="1200"/>
              </a:spcBef>
              <a:buFont typeface="Arial" panose="020B0604020202020204" pitchFamily="34" charset="0"/>
              <a:buNone/>
              <a:defRPr kumimoji="1" sz="4400" kern="1200" baseline="0">
                <a:solidFill>
                  <a:schemeClr val="bg1"/>
                </a:solidFill>
                <a:latin typeface="Route 159 Light"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l">
              <a:defRPr/>
            </a:pPr>
            <a:r>
              <a:rPr lang="es-MX" altLang="ja-JP" sz="4000" b="1" dirty="0">
                <a:solidFill>
                  <a:srgbClr val="760000"/>
                </a:solidFill>
                <a:latin typeface="Route 159 SemiBold" pitchFamily="50" charset="0"/>
              </a:rPr>
              <a:t>¿Porqué es importante la química?</a:t>
            </a:r>
          </a:p>
        </p:txBody>
      </p:sp>
      <p:pic>
        <p:nvPicPr>
          <p:cNvPr id="1036" name="Picture 12">
            <a:extLst>
              <a:ext uri="{FF2B5EF4-FFF2-40B4-BE49-F238E27FC236}">
                <a16:creationId xmlns:a16="http://schemas.microsoft.com/office/drawing/2014/main" id="{F529F0CC-8799-4CC1-AF5C-26A53AFD5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61" y="-154876"/>
            <a:ext cx="7364051" cy="55134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1E7695DB-E5B8-4A0C-8197-DC5960704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3830" y="3414592"/>
            <a:ext cx="5165113" cy="344340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A974A0E-6FCD-402E-9B81-BE88689764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9400" y="2705755"/>
            <a:ext cx="4228861" cy="4228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478527"/>
      </p:ext>
    </p:extLst>
  </p:cSld>
  <p:clrMapOvr>
    <a:masterClrMapping/>
  </p:clrMapOvr>
  <mc:AlternateContent xmlns:mc="http://schemas.openxmlformats.org/markup-compatibility/2006" xmlns:p14="http://schemas.microsoft.com/office/powerpoint/2010/main">
    <mc:Choice Requires="p14">
      <p:transition p14:dur="0" advTm="4273"/>
    </mc:Choice>
    <mc:Fallback xmlns="">
      <p:transition advTm="427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83BEA01E-284C-44F4-A43C-BEC84F1F5FEE}"/>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s-PE" sz="1200"/>
          </a:p>
        </p:txBody>
      </p:sp>
      <p:sp>
        <p:nvSpPr>
          <p:cNvPr id="4" name="Rectángulo 3">
            <a:extLst>
              <a:ext uri="{FF2B5EF4-FFF2-40B4-BE49-F238E27FC236}">
                <a16:creationId xmlns:a16="http://schemas.microsoft.com/office/drawing/2014/main" id="{1268C46D-8CF4-42C9-A612-C1124645AA99}"/>
              </a:ext>
            </a:extLst>
          </p:cNvPr>
          <p:cNvSpPr/>
          <p:nvPr/>
        </p:nvSpPr>
        <p:spPr>
          <a:xfrm>
            <a:off x="6031412" y="4653703"/>
            <a:ext cx="5104870" cy="2394236"/>
          </a:xfrm>
          <a:prstGeom prst="rect">
            <a:avLst/>
          </a:prstGeom>
        </p:spPr>
        <p:txBody>
          <a:bodyPr vert="horz" lIns="91432" tIns="45716" rIns="91432" bIns="45716" rtlCol="0" anchor="t">
            <a:normAutofit/>
          </a:bodyPr>
          <a:lstStyle/>
          <a:p>
            <a:pPr algn="ctr">
              <a:lnSpc>
                <a:spcPct val="90000"/>
              </a:lnSpc>
              <a:spcBef>
                <a:spcPct val="0"/>
              </a:spcBef>
              <a:spcAft>
                <a:spcPts val="600"/>
              </a:spcAft>
            </a:pPr>
            <a:endParaRPr lang="en-US" sz="2400" b="1" dirty="0">
              <a:solidFill>
                <a:srgbClr val="000000"/>
              </a:solidFill>
              <a:latin typeface="Berlin Sans FB Demi" panose="020E0802020502020306" pitchFamily="34" charset="0"/>
              <a:ea typeface="+mj-ea"/>
              <a:cs typeface="+mj-cs"/>
            </a:endParaRPr>
          </a:p>
          <a:p>
            <a:pPr algn="ctr">
              <a:lnSpc>
                <a:spcPct val="90000"/>
              </a:lnSpc>
              <a:spcBef>
                <a:spcPct val="0"/>
              </a:spcBef>
              <a:spcAft>
                <a:spcPts val="600"/>
              </a:spcAft>
            </a:pPr>
            <a:r>
              <a:rPr lang="en-US" sz="2400" b="1" dirty="0" err="1">
                <a:solidFill>
                  <a:srgbClr val="FF0000"/>
                </a:solidFill>
                <a:latin typeface="Berlin Sans FB Demi" panose="020E0802020502020306" pitchFamily="34" charset="0"/>
                <a:ea typeface="+mj-ea"/>
                <a:cs typeface="+mj-cs"/>
              </a:rPr>
              <a:t>Correo</a:t>
            </a:r>
            <a:r>
              <a:rPr lang="en-US" sz="2400" b="1" dirty="0">
                <a:solidFill>
                  <a:srgbClr val="FF0000"/>
                </a:solidFill>
                <a:latin typeface="Berlin Sans FB Demi" panose="020E0802020502020306" pitchFamily="34" charset="0"/>
                <a:ea typeface="+mj-ea"/>
                <a:cs typeface="+mj-cs"/>
              </a:rPr>
              <a:t>: </a:t>
            </a:r>
          </a:p>
          <a:p>
            <a:pPr algn="ctr">
              <a:lnSpc>
                <a:spcPct val="90000"/>
              </a:lnSpc>
              <a:spcBef>
                <a:spcPct val="0"/>
              </a:spcBef>
              <a:spcAft>
                <a:spcPts val="600"/>
              </a:spcAft>
            </a:pPr>
            <a:r>
              <a:rPr lang="en-US" sz="2400" b="1" dirty="0">
                <a:solidFill>
                  <a:srgbClr val="760000"/>
                </a:solidFill>
                <a:latin typeface="Abadi" panose="020B0604020104020204" pitchFamily="34" charset="0"/>
                <a:ea typeface="+mj-ea"/>
                <a:cs typeface="+mj-cs"/>
                <a:hlinkClick r:id="rId2">
                  <a:extLst>
                    <a:ext uri="{A12FA001-AC4F-418D-AE19-62706E023703}">
                      <ahyp:hlinkClr xmlns:ahyp="http://schemas.microsoft.com/office/drawing/2018/hyperlinkcolor" val="tx"/>
                    </a:ext>
                  </a:extLst>
                </a:hlinkClick>
              </a:rPr>
              <a:t>Christian.Aliaga.p@uni.edu</a:t>
            </a:r>
            <a:endParaRPr lang="en-US" sz="2400" b="1" dirty="0">
              <a:solidFill>
                <a:srgbClr val="760000"/>
              </a:solidFill>
              <a:latin typeface="Abadi" panose="020B0604020104020204" pitchFamily="34" charset="0"/>
              <a:ea typeface="+mj-ea"/>
              <a:cs typeface="+mj-cs"/>
            </a:endParaRPr>
          </a:p>
        </p:txBody>
      </p:sp>
      <p:sp>
        <p:nvSpPr>
          <p:cNvPr id="7" name="Rectángulo 6">
            <a:extLst>
              <a:ext uri="{FF2B5EF4-FFF2-40B4-BE49-F238E27FC236}">
                <a16:creationId xmlns:a16="http://schemas.microsoft.com/office/drawing/2014/main" id="{01C29228-29EA-4CBF-80CD-73AF3D0B7DB4}"/>
              </a:ext>
            </a:extLst>
          </p:cNvPr>
          <p:cNvSpPr/>
          <p:nvPr/>
        </p:nvSpPr>
        <p:spPr>
          <a:xfrm>
            <a:off x="5268215" y="3113502"/>
            <a:ext cx="6123792" cy="1388072"/>
          </a:xfrm>
          <a:prstGeom prst="rect">
            <a:avLst/>
          </a:prstGeom>
        </p:spPr>
        <p:txBody>
          <a:bodyPr wrap="none">
            <a:spAutoFit/>
          </a:bodyPr>
          <a:lstStyle/>
          <a:p>
            <a:pPr algn="ctr">
              <a:lnSpc>
                <a:spcPct val="90000"/>
              </a:lnSpc>
              <a:spcBef>
                <a:spcPct val="0"/>
              </a:spcBef>
              <a:spcAft>
                <a:spcPts val="600"/>
              </a:spcAft>
            </a:pPr>
            <a:r>
              <a:rPr lang="en-US" sz="4400" b="1" dirty="0">
                <a:solidFill>
                  <a:srgbClr val="760000"/>
                </a:solidFill>
                <a:latin typeface="Berlin Sans FB Demi" panose="020E0802020502020306" pitchFamily="34" charset="0"/>
              </a:rPr>
              <a:t>M. Sc. Christian </a:t>
            </a:r>
            <a:r>
              <a:rPr lang="en-US" sz="4400" b="1" dirty="0" err="1">
                <a:solidFill>
                  <a:srgbClr val="760000"/>
                </a:solidFill>
                <a:latin typeface="Berlin Sans FB Demi" panose="020E0802020502020306" pitchFamily="34" charset="0"/>
              </a:rPr>
              <a:t>Melecio</a:t>
            </a:r>
            <a:r>
              <a:rPr lang="en-US" sz="4400" b="1" dirty="0">
                <a:solidFill>
                  <a:srgbClr val="760000"/>
                </a:solidFill>
                <a:latin typeface="Berlin Sans FB Demi" panose="020E0802020502020306" pitchFamily="34" charset="0"/>
              </a:rPr>
              <a:t> </a:t>
            </a:r>
          </a:p>
          <a:p>
            <a:pPr algn="ctr">
              <a:lnSpc>
                <a:spcPct val="90000"/>
              </a:lnSpc>
              <a:spcBef>
                <a:spcPct val="0"/>
              </a:spcBef>
              <a:spcAft>
                <a:spcPts val="600"/>
              </a:spcAft>
            </a:pPr>
            <a:r>
              <a:rPr lang="en-US" sz="4400" b="1" dirty="0">
                <a:solidFill>
                  <a:srgbClr val="760000"/>
                </a:solidFill>
                <a:latin typeface="Berlin Sans FB Demi" panose="020E0802020502020306" pitchFamily="34" charset="0"/>
              </a:rPr>
              <a:t>Aliaga </a:t>
            </a:r>
            <a:r>
              <a:rPr lang="en-US" sz="4400" b="1" dirty="0" err="1">
                <a:solidFill>
                  <a:srgbClr val="760000"/>
                </a:solidFill>
                <a:latin typeface="Berlin Sans FB Demi" panose="020E0802020502020306" pitchFamily="34" charset="0"/>
              </a:rPr>
              <a:t>Paucar</a:t>
            </a:r>
            <a:endParaRPr lang="en-US" sz="4400" b="1" dirty="0">
              <a:solidFill>
                <a:srgbClr val="760000"/>
              </a:solidFill>
              <a:latin typeface="Berlin Sans FB Demi" panose="020E0802020502020306" pitchFamily="34" charset="0"/>
            </a:endParaRPr>
          </a:p>
        </p:txBody>
      </p:sp>
      <p:pic>
        <p:nvPicPr>
          <p:cNvPr id="3" name="Imagen 2" descr="Un hombre con traje y corbata&#10;&#10;Descripción generada automáticamente">
            <a:extLst>
              <a:ext uri="{FF2B5EF4-FFF2-40B4-BE49-F238E27FC236}">
                <a16:creationId xmlns:a16="http://schemas.microsoft.com/office/drawing/2014/main" id="{609DB6D4-CEA2-40E4-A3ED-9EFD47CCD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719" y="1733478"/>
            <a:ext cx="3553503" cy="4117343"/>
          </a:xfrm>
          <a:prstGeom prst="rect">
            <a:avLst/>
          </a:prstGeom>
        </p:spPr>
      </p:pic>
      <p:pic>
        <p:nvPicPr>
          <p:cNvPr id="9" name="Picture 2" descr="Ver las imágenes de origen">
            <a:extLst>
              <a:ext uri="{FF2B5EF4-FFF2-40B4-BE49-F238E27FC236}">
                <a16:creationId xmlns:a16="http://schemas.microsoft.com/office/drawing/2014/main" id="{832A1EEC-920A-4D78-9DE4-703FCD188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42584"/>
            <a:ext cx="4333499" cy="2371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140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8B168B2-42DD-43FD-8620-C1D1C87B1C76}"/>
              </a:ext>
            </a:extLst>
          </p:cNvPr>
          <p:cNvSpPr/>
          <p:nvPr/>
        </p:nvSpPr>
        <p:spPr>
          <a:xfrm>
            <a:off x="4258849" y="3767935"/>
            <a:ext cx="7519526" cy="2893100"/>
          </a:xfrm>
          <a:prstGeom prst="rect">
            <a:avLst/>
          </a:prstGeom>
        </p:spPr>
        <p:txBody>
          <a:bodyPr wrap="square">
            <a:spAutoFit/>
          </a:bodyPr>
          <a:lstStyle/>
          <a:p>
            <a:pPr algn="just"/>
            <a:r>
              <a:rPr lang="es-PE" sz="2600" dirty="0">
                <a:solidFill>
                  <a:srgbClr val="C00000"/>
                </a:solidFill>
              </a:rPr>
              <a:t>“Desde el 2006 en Estados Unidos,  sin ningún sustento clínico algunos de los vendedores indicaban que curaba la malaria, ébola, gripe H1N1, cáncer, etcétera. Tras un tiempo, su venta se trasladó a Europa y a otros continentes. Ahora, en tiempo de pandemia, sus promotores dicen, sin prueba alguna, que cura el COVID-19”</a:t>
            </a:r>
          </a:p>
        </p:txBody>
      </p:sp>
      <p:pic>
        <p:nvPicPr>
          <p:cNvPr id="4110" name="Picture 14" descr="Ver las imágenes de origen">
            <a:extLst>
              <a:ext uri="{FF2B5EF4-FFF2-40B4-BE49-F238E27FC236}">
                <a16:creationId xmlns:a16="http://schemas.microsoft.com/office/drawing/2014/main" id="{EF47FF95-F189-4786-84F1-DF219D20EF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123" b="11174"/>
          <a:stretch/>
        </p:blipFill>
        <p:spPr bwMode="auto">
          <a:xfrm>
            <a:off x="5336003" y="-156408"/>
            <a:ext cx="6544809" cy="3900521"/>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311A5D97-0DB9-46D6-B12B-E6003C6FAE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714" y="251702"/>
            <a:ext cx="6714014" cy="447600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53701F5-4836-489D-AD5B-9A6EED0F98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303" r="9273"/>
          <a:stretch/>
        </p:blipFill>
        <p:spPr bwMode="auto">
          <a:xfrm>
            <a:off x="-71122" y="3231715"/>
            <a:ext cx="4151154" cy="3567944"/>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C812237D-A878-4D2B-926D-706A3036EE13}"/>
              </a:ext>
            </a:extLst>
          </p:cNvPr>
          <p:cNvSpPr/>
          <p:nvPr/>
        </p:nvSpPr>
        <p:spPr>
          <a:xfrm>
            <a:off x="711690" y="6329299"/>
            <a:ext cx="2363545" cy="276999"/>
          </a:xfrm>
          <a:prstGeom prst="rect">
            <a:avLst/>
          </a:prstGeom>
          <a:solidFill>
            <a:schemeClr val="accent2">
              <a:lumMod val="75000"/>
            </a:schemeClr>
          </a:solidFill>
        </p:spPr>
        <p:txBody>
          <a:bodyPr wrap="square">
            <a:spAutoFit/>
          </a:bodyPr>
          <a:lstStyle/>
          <a:p>
            <a:pPr algn="just"/>
            <a:r>
              <a:rPr lang="es-PE" sz="1200" b="1" dirty="0">
                <a:solidFill>
                  <a:schemeClr val="bg1"/>
                </a:solidFill>
              </a:rPr>
              <a:t>Andreas </a:t>
            </a:r>
            <a:r>
              <a:rPr lang="es-PE" sz="1200" b="1" dirty="0" err="1">
                <a:solidFill>
                  <a:schemeClr val="bg1"/>
                </a:solidFill>
              </a:rPr>
              <a:t>Kalcker</a:t>
            </a:r>
            <a:endParaRPr lang="es-PE" sz="1200" b="1" dirty="0">
              <a:solidFill>
                <a:schemeClr val="bg1"/>
              </a:solidFill>
            </a:endParaRPr>
          </a:p>
        </p:txBody>
      </p:sp>
      <p:sp>
        <p:nvSpPr>
          <p:cNvPr id="9" name="Título 1">
            <a:extLst>
              <a:ext uri="{FF2B5EF4-FFF2-40B4-BE49-F238E27FC236}">
                <a16:creationId xmlns:a16="http://schemas.microsoft.com/office/drawing/2014/main" id="{88C5DBC6-F7C2-4FA7-BFA5-69A35EB1250D}"/>
              </a:ext>
            </a:extLst>
          </p:cNvPr>
          <p:cNvSpPr txBox="1">
            <a:spLocks/>
          </p:cNvSpPr>
          <p:nvPr/>
        </p:nvSpPr>
        <p:spPr>
          <a:xfrm>
            <a:off x="1787361" y="213076"/>
            <a:ext cx="5995367" cy="802101"/>
          </a:xfrm>
          <a:prstGeom prst="rect">
            <a:avLst/>
          </a:prstGeom>
        </p:spPr>
        <p:txBody>
          <a:bodyPr>
            <a:noAutofit/>
          </a:bodyPr>
          <a:lstStyle>
            <a:lvl1pPr algn="l" defTabSz="914217" rtl="0" eaLnBrk="1" latinLnBrk="0" hangingPunct="1">
              <a:lnSpc>
                <a:spcPct val="90000"/>
              </a:lnSpc>
              <a:spcBef>
                <a:spcPct val="0"/>
              </a:spcBef>
              <a:buNone/>
              <a:defRPr lang="en-US" sz="5400" b="0" i="0" kern="1200">
                <a:solidFill>
                  <a:srgbClr val="A20000"/>
                </a:solidFill>
                <a:latin typeface="Bubblegum Sans" panose="02000506000000020004" pitchFamily="2" charset="0"/>
                <a:ea typeface="Bubblegum Sans" panose="02000506000000020004" pitchFamily="2" charset="0"/>
                <a:cs typeface="Bubblegum Sans" panose="02000506000000020004" pitchFamily="2" charset="0"/>
              </a:defRPr>
            </a:lvl1pPr>
          </a:lstStyle>
          <a:p>
            <a:r>
              <a:rPr lang="es-MX" sz="4000" dirty="0">
                <a:solidFill>
                  <a:srgbClr val="760000"/>
                </a:solidFill>
                <a:latin typeface="Route 159 Light"/>
              </a:rPr>
              <a:t>Dióxido de cloro</a:t>
            </a:r>
            <a:endParaRPr lang="es-PE" sz="4000" dirty="0">
              <a:solidFill>
                <a:srgbClr val="760000"/>
              </a:solidFill>
              <a:latin typeface="Route 159 Light"/>
            </a:endParaRPr>
          </a:p>
        </p:txBody>
      </p:sp>
    </p:spTree>
    <p:extLst>
      <p:ext uri="{BB962C8B-B14F-4D97-AF65-F5344CB8AC3E}">
        <p14:creationId xmlns:p14="http://schemas.microsoft.com/office/powerpoint/2010/main" val="2602850780"/>
      </p:ext>
    </p:extLst>
  </p:cSld>
  <p:clrMapOvr>
    <a:masterClrMapping/>
  </p:clrMapOvr>
  <mc:AlternateContent xmlns:mc="http://schemas.openxmlformats.org/markup-compatibility/2006" xmlns:p14="http://schemas.microsoft.com/office/powerpoint/2010/main">
    <mc:Choice Requires="p14">
      <p:transition p14:dur="0" advTm="4273"/>
    </mc:Choice>
    <mc:Fallback xmlns="">
      <p:transition advTm="427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F1C78801-9F84-44A4-B7C4-ACF11B5A1F41}"/>
              </a:ext>
            </a:extLst>
          </p:cNvPr>
          <p:cNvSpPr/>
          <p:nvPr/>
        </p:nvSpPr>
        <p:spPr>
          <a:xfrm>
            <a:off x="1542018" y="5179513"/>
            <a:ext cx="7133323" cy="995016"/>
          </a:xfrm>
          <a:prstGeom prst="rect">
            <a:avLst/>
          </a:prstGeom>
        </p:spPr>
        <p:txBody>
          <a:bodyPr wrap="square">
            <a:spAutoFit/>
          </a:bodyPr>
          <a:lstStyle/>
          <a:p>
            <a:r>
              <a:rPr lang="es-PE" sz="2933" dirty="0">
                <a:solidFill>
                  <a:srgbClr val="C00000"/>
                </a:solidFill>
              </a:rPr>
              <a:t>A) 9			B) 11       	     	C) 20</a:t>
            </a:r>
          </a:p>
          <a:p>
            <a:r>
              <a:rPr lang="es-PE" sz="2933" dirty="0">
                <a:solidFill>
                  <a:srgbClr val="C00000"/>
                </a:solidFill>
              </a:rPr>
              <a:t>D) 22             	E) 15</a:t>
            </a:r>
          </a:p>
        </p:txBody>
      </p:sp>
      <p:pic>
        <p:nvPicPr>
          <p:cNvPr id="14" name="Imagen 13" descr="Botella de alcohol&#10;&#10;Descripción generada automáticamente">
            <a:extLst>
              <a:ext uri="{FF2B5EF4-FFF2-40B4-BE49-F238E27FC236}">
                <a16:creationId xmlns:a16="http://schemas.microsoft.com/office/drawing/2014/main" id="{651DC900-06B5-4B46-AF20-56BDC47CE22C}"/>
              </a:ext>
            </a:extLst>
          </p:cNvPr>
          <p:cNvPicPr>
            <a:picLocks noChangeAspect="1"/>
          </p:cNvPicPr>
          <p:nvPr/>
        </p:nvPicPr>
        <p:blipFill rotWithShape="1">
          <a:blip r:embed="rId3">
            <a:extLst>
              <a:ext uri="{28A0092B-C50C-407E-A947-70E740481C1C}">
                <a14:useLocalDpi xmlns:a14="http://schemas.microsoft.com/office/drawing/2010/main" val="0"/>
              </a:ext>
            </a:extLst>
          </a:blip>
          <a:srcRect l="11212" r="57111"/>
          <a:stretch/>
        </p:blipFill>
        <p:spPr>
          <a:xfrm>
            <a:off x="10121030" y="2174288"/>
            <a:ext cx="2520382" cy="4683713"/>
          </a:xfrm>
          <a:prstGeom prst="rect">
            <a:avLst/>
          </a:prstGeom>
        </p:spPr>
      </p:pic>
      <p:pic>
        <p:nvPicPr>
          <p:cNvPr id="13" name="Picture 4">
            <a:extLst>
              <a:ext uri="{FF2B5EF4-FFF2-40B4-BE49-F238E27FC236}">
                <a16:creationId xmlns:a16="http://schemas.microsoft.com/office/drawing/2014/main" id="{B8666AF8-1F75-4EAA-82F8-944ACF4F35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484"/>
          <a:stretch/>
        </p:blipFill>
        <p:spPr bwMode="auto">
          <a:xfrm>
            <a:off x="8675341" y="2715452"/>
            <a:ext cx="3535487" cy="4199249"/>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esquinas redondeadas 15">
            <a:extLst>
              <a:ext uri="{FF2B5EF4-FFF2-40B4-BE49-F238E27FC236}">
                <a16:creationId xmlns:a16="http://schemas.microsoft.com/office/drawing/2014/main" id="{DEBFE6EC-BD84-4158-981D-CC1BDD5BDD7A}"/>
              </a:ext>
            </a:extLst>
          </p:cNvPr>
          <p:cNvSpPr/>
          <p:nvPr/>
        </p:nvSpPr>
        <p:spPr>
          <a:xfrm>
            <a:off x="7197730" y="2315565"/>
            <a:ext cx="1140542" cy="6305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200" b="1" dirty="0">
                <a:solidFill>
                  <a:schemeClr val="bg1"/>
                </a:solidFill>
              </a:rPr>
              <a:t>O</a:t>
            </a:r>
            <a:endParaRPr kumimoji="1" lang="es-PE" sz="3200" b="1" dirty="0">
              <a:solidFill>
                <a:schemeClr val="bg1"/>
              </a:solidFill>
            </a:endParaRPr>
          </a:p>
        </p:txBody>
      </p:sp>
      <p:sp>
        <p:nvSpPr>
          <p:cNvPr id="17" name="Rectángulo: esquinas redondeadas 16">
            <a:extLst>
              <a:ext uri="{FF2B5EF4-FFF2-40B4-BE49-F238E27FC236}">
                <a16:creationId xmlns:a16="http://schemas.microsoft.com/office/drawing/2014/main" id="{0326D02A-E72B-48D8-B4A7-2278342C600C}"/>
              </a:ext>
            </a:extLst>
          </p:cNvPr>
          <p:cNvSpPr/>
          <p:nvPr/>
        </p:nvSpPr>
        <p:spPr>
          <a:xfrm>
            <a:off x="9124813" y="1649263"/>
            <a:ext cx="1140542" cy="6305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200" b="1" dirty="0">
                <a:solidFill>
                  <a:schemeClr val="bg1"/>
                </a:solidFill>
              </a:rPr>
              <a:t>O</a:t>
            </a:r>
            <a:endParaRPr kumimoji="1" lang="es-PE" sz="3200" b="1" dirty="0">
              <a:solidFill>
                <a:schemeClr val="bg1"/>
              </a:solidFill>
            </a:endParaRPr>
          </a:p>
        </p:txBody>
      </p:sp>
      <p:sp>
        <p:nvSpPr>
          <p:cNvPr id="21" name="Rectángulo: esquinas redondeadas 20">
            <a:extLst>
              <a:ext uri="{FF2B5EF4-FFF2-40B4-BE49-F238E27FC236}">
                <a16:creationId xmlns:a16="http://schemas.microsoft.com/office/drawing/2014/main" id="{21EEA2B4-D373-4ED4-B495-72E9706D32A6}"/>
              </a:ext>
            </a:extLst>
          </p:cNvPr>
          <p:cNvSpPr/>
          <p:nvPr/>
        </p:nvSpPr>
        <p:spPr>
          <a:xfrm>
            <a:off x="7957822" y="1264493"/>
            <a:ext cx="1140542" cy="6305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s-PE" sz="3200" b="1" dirty="0">
                <a:solidFill>
                  <a:schemeClr val="bg1"/>
                </a:solidFill>
              </a:rPr>
              <a:t>Cl</a:t>
            </a:r>
          </a:p>
        </p:txBody>
      </p:sp>
      <p:sp>
        <p:nvSpPr>
          <p:cNvPr id="23" name="CuadroTexto 22">
            <a:extLst>
              <a:ext uri="{FF2B5EF4-FFF2-40B4-BE49-F238E27FC236}">
                <a16:creationId xmlns:a16="http://schemas.microsoft.com/office/drawing/2014/main" id="{FAC47BAD-C20B-4CC3-82D4-F7DB379BB346}"/>
              </a:ext>
            </a:extLst>
          </p:cNvPr>
          <p:cNvSpPr txBox="1"/>
          <p:nvPr/>
        </p:nvSpPr>
        <p:spPr>
          <a:xfrm>
            <a:off x="1091574" y="1050758"/>
            <a:ext cx="10008851" cy="3790653"/>
          </a:xfrm>
          <a:prstGeom prst="rect">
            <a:avLst/>
          </a:prstGeom>
          <a:noFill/>
        </p:spPr>
        <p:txBody>
          <a:bodyPr wrap="square">
            <a:spAutoFit/>
          </a:bodyPr>
          <a:lstStyle/>
          <a:p>
            <a:pPr lvl="0" algn="just">
              <a:spcAft>
                <a:spcPts val="800"/>
              </a:spcAft>
            </a:pPr>
            <a:r>
              <a:rPr lang="es-PE" sz="2600" dirty="0">
                <a:solidFill>
                  <a:srgbClr val="C00000"/>
                </a:solidFill>
                <a:effectLst/>
                <a:ea typeface="Calibri" panose="020F0502020204030204" pitchFamily="34" charset="0"/>
                <a:cs typeface="Times New Roman" panose="02020603050405020304" pitchFamily="18" charset="0"/>
              </a:rPr>
              <a:t>Para preparar el dióxido de cloro el personal capacitado y autorizado lo obtiene al reaccionar clorito de sodio con ácido clorhídrico para su uso como desinfectante, si se sabe que por cada 5 mol de clorito de sodio se liberan 2mol de agua: </a:t>
            </a:r>
            <a:endParaRPr lang="es-PE" sz="2600" dirty="0">
              <a:solidFill>
                <a:srgbClr val="C00000"/>
              </a:solidFill>
              <a:ea typeface="Calibri" panose="020F0502020204030204" pitchFamily="34" charset="0"/>
              <a:cs typeface="Times New Roman" panose="02020603050405020304" pitchFamily="18" charset="0"/>
            </a:endParaRPr>
          </a:p>
          <a:p>
            <a:pPr lvl="0" algn="just">
              <a:spcAft>
                <a:spcPts val="800"/>
              </a:spcAft>
            </a:pPr>
            <a:endParaRPr lang="es-PE" sz="2000" b="1" dirty="0">
              <a:solidFill>
                <a:srgbClr val="C00000"/>
              </a:solidFill>
              <a:ea typeface="Calibri" panose="020F0502020204030204" pitchFamily="34" charset="0"/>
              <a:cs typeface="Times New Roman" panose="02020603050405020304" pitchFamily="18" charset="0"/>
            </a:endParaRPr>
          </a:p>
          <a:p>
            <a:pPr lvl="0" algn="just">
              <a:spcAft>
                <a:spcPts val="800"/>
              </a:spcAft>
            </a:pPr>
            <a:r>
              <a:rPr lang="es-PE" sz="2000" b="1" dirty="0">
                <a:solidFill>
                  <a:srgbClr val="C00000"/>
                </a:solidFill>
                <a:ea typeface="Calibri" panose="020F0502020204030204" pitchFamily="34" charset="0"/>
                <a:cs typeface="Times New Roman" panose="02020603050405020304" pitchFamily="18" charset="0"/>
              </a:rPr>
              <a:t>        </a:t>
            </a:r>
            <a:r>
              <a:rPr lang="es-PE" sz="2400" b="1" dirty="0">
                <a:solidFill>
                  <a:srgbClr val="C00000"/>
                </a:solidFill>
                <a:ea typeface="Calibri" panose="020F0502020204030204" pitchFamily="34" charset="0"/>
                <a:cs typeface="Times New Roman" panose="02020603050405020304" pitchFamily="18" charset="0"/>
              </a:rPr>
              <a:t>___ </a:t>
            </a:r>
            <a:r>
              <a:rPr lang="es-PE" sz="2400" dirty="0">
                <a:solidFill>
                  <a:srgbClr val="C00000"/>
                </a:solidFill>
                <a:effectLst/>
                <a:ea typeface="Calibri" panose="020F0502020204030204" pitchFamily="34" charset="0"/>
                <a:cs typeface="Times New Roman" panose="02020603050405020304" pitchFamily="18" charset="0"/>
              </a:rPr>
              <a:t>NaClO</a:t>
            </a:r>
            <a:r>
              <a:rPr lang="es-PE" sz="2400" baseline="-25000" dirty="0">
                <a:solidFill>
                  <a:srgbClr val="C00000"/>
                </a:solidFill>
                <a:effectLst/>
                <a:ea typeface="Calibri" panose="020F0502020204030204" pitchFamily="34" charset="0"/>
                <a:cs typeface="Times New Roman" panose="02020603050405020304" pitchFamily="18" charset="0"/>
              </a:rPr>
              <a:t>2</a:t>
            </a:r>
            <a:r>
              <a:rPr lang="es-PE" sz="2400" dirty="0">
                <a:solidFill>
                  <a:srgbClr val="C00000"/>
                </a:solidFill>
                <a:effectLst/>
                <a:ea typeface="Calibri" panose="020F0502020204030204" pitchFamily="34" charset="0"/>
                <a:cs typeface="Times New Roman" panose="02020603050405020304" pitchFamily="18" charset="0"/>
              </a:rPr>
              <a:t> + </a:t>
            </a:r>
            <a:r>
              <a:rPr lang="es-PE" sz="2400" b="1" dirty="0">
                <a:solidFill>
                  <a:srgbClr val="C00000"/>
                </a:solidFill>
                <a:effectLst/>
                <a:ea typeface="Calibri" panose="020F0502020204030204" pitchFamily="34" charset="0"/>
                <a:cs typeface="Times New Roman" panose="02020603050405020304" pitchFamily="18" charset="0"/>
              </a:rPr>
              <a:t>__ </a:t>
            </a:r>
            <a:r>
              <a:rPr lang="es-PE" sz="2400" dirty="0">
                <a:solidFill>
                  <a:srgbClr val="C00000"/>
                </a:solidFill>
                <a:effectLst/>
                <a:ea typeface="Calibri" panose="020F0502020204030204" pitchFamily="34" charset="0"/>
                <a:cs typeface="Times New Roman" panose="02020603050405020304" pitchFamily="18" charset="0"/>
              </a:rPr>
              <a:t>HCl → </a:t>
            </a:r>
            <a:r>
              <a:rPr lang="es-PE" sz="2400" b="1" dirty="0">
                <a:solidFill>
                  <a:srgbClr val="C00000"/>
                </a:solidFill>
                <a:effectLst/>
                <a:ea typeface="Calibri" panose="020F0502020204030204" pitchFamily="34" charset="0"/>
                <a:cs typeface="Times New Roman" panose="02020603050405020304" pitchFamily="18" charset="0"/>
              </a:rPr>
              <a:t>___</a:t>
            </a:r>
            <a:r>
              <a:rPr lang="es-PE" sz="2400" dirty="0">
                <a:solidFill>
                  <a:srgbClr val="C00000"/>
                </a:solidFill>
                <a:effectLst/>
                <a:ea typeface="Calibri" panose="020F0502020204030204" pitchFamily="34" charset="0"/>
                <a:cs typeface="Times New Roman" panose="02020603050405020304" pitchFamily="18" charset="0"/>
              </a:rPr>
              <a:t>ClO</a:t>
            </a:r>
            <a:r>
              <a:rPr lang="es-PE" sz="2400" baseline="-25000" dirty="0">
                <a:solidFill>
                  <a:srgbClr val="C00000"/>
                </a:solidFill>
                <a:effectLst/>
                <a:ea typeface="Calibri" panose="020F0502020204030204" pitchFamily="34" charset="0"/>
                <a:cs typeface="Times New Roman" panose="02020603050405020304" pitchFamily="18" charset="0"/>
              </a:rPr>
              <a:t>2</a:t>
            </a:r>
            <a:r>
              <a:rPr lang="es-PE" sz="2400" dirty="0">
                <a:solidFill>
                  <a:srgbClr val="C00000"/>
                </a:solidFill>
                <a:effectLst/>
                <a:ea typeface="Calibri" panose="020F0502020204030204" pitchFamily="34" charset="0"/>
                <a:cs typeface="Times New Roman" panose="02020603050405020304" pitchFamily="18" charset="0"/>
              </a:rPr>
              <a:t> + </a:t>
            </a:r>
            <a:r>
              <a:rPr lang="es-PE" sz="2400" b="1" dirty="0">
                <a:solidFill>
                  <a:srgbClr val="C00000"/>
                </a:solidFill>
                <a:effectLst/>
                <a:ea typeface="Calibri" panose="020F0502020204030204" pitchFamily="34" charset="0"/>
                <a:cs typeface="Times New Roman" panose="02020603050405020304" pitchFamily="18" charset="0"/>
              </a:rPr>
              <a:t>__</a:t>
            </a:r>
            <a:r>
              <a:rPr lang="es-PE" sz="2400" dirty="0">
                <a:solidFill>
                  <a:srgbClr val="C00000"/>
                </a:solidFill>
                <a:effectLst/>
                <a:ea typeface="Calibri" panose="020F0502020204030204" pitchFamily="34" charset="0"/>
                <a:cs typeface="Times New Roman" panose="02020603050405020304" pitchFamily="18" charset="0"/>
              </a:rPr>
              <a:t>NaCl + </a:t>
            </a:r>
            <a:r>
              <a:rPr lang="es-PE" sz="2400" b="1" dirty="0">
                <a:solidFill>
                  <a:srgbClr val="C00000"/>
                </a:solidFill>
                <a:effectLst/>
                <a:ea typeface="Calibri" panose="020F0502020204030204" pitchFamily="34" charset="0"/>
                <a:cs typeface="Times New Roman" panose="02020603050405020304" pitchFamily="18" charset="0"/>
              </a:rPr>
              <a:t>___ </a:t>
            </a:r>
            <a:r>
              <a:rPr lang="es-PE" sz="2400" dirty="0">
                <a:solidFill>
                  <a:srgbClr val="C00000"/>
                </a:solidFill>
                <a:effectLst/>
                <a:ea typeface="Calibri" panose="020F0502020204030204" pitchFamily="34" charset="0"/>
                <a:cs typeface="Times New Roman" panose="02020603050405020304" pitchFamily="18" charset="0"/>
              </a:rPr>
              <a:t>H</a:t>
            </a:r>
            <a:r>
              <a:rPr lang="es-PE" sz="2400" baseline="-25000" dirty="0">
                <a:solidFill>
                  <a:srgbClr val="C00000"/>
                </a:solidFill>
                <a:effectLst/>
                <a:ea typeface="Calibri" panose="020F0502020204030204" pitchFamily="34" charset="0"/>
                <a:cs typeface="Times New Roman" panose="02020603050405020304" pitchFamily="18" charset="0"/>
              </a:rPr>
              <a:t>2</a:t>
            </a:r>
            <a:r>
              <a:rPr lang="es-PE" sz="2400" dirty="0">
                <a:solidFill>
                  <a:srgbClr val="C00000"/>
                </a:solidFill>
                <a:effectLst/>
                <a:ea typeface="Calibri" panose="020F0502020204030204" pitchFamily="34" charset="0"/>
                <a:cs typeface="Times New Roman" panose="02020603050405020304" pitchFamily="18" charset="0"/>
              </a:rPr>
              <a:t>O</a:t>
            </a:r>
          </a:p>
          <a:p>
            <a:pPr algn="just">
              <a:spcAft>
                <a:spcPts val="800"/>
              </a:spcAft>
            </a:pPr>
            <a:endParaRPr lang="es-PE" sz="2800" dirty="0">
              <a:solidFill>
                <a:srgbClr val="C00000"/>
              </a:solidFill>
              <a:ea typeface="Calibri" panose="020F0502020204030204" pitchFamily="34" charset="0"/>
              <a:cs typeface="Times New Roman" panose="02020603050405020304" pitchFamily="18" charset="0"/>
            </a:endParaRPr>
          </a:p>
          <a:p>
            <a:pPr algn="just">
              <a:lnSpc>
                <a:spcPct val="150000"/>
              </a:lnSpc>
              <a:spcAft>
                <a:spcPts val="800"/>
              </a:spcAft>
            </a:pPr>
            <a:r>
              <a:rPr lang="es-PE" sz="2800" dirty="0">
                <a:solidFill>
                  <a:srgbClr val="C00000"/>
                </a:solidFill>
                <a:effectLst/>
                <a:ea typeface="Calibri" panose="020F0502020204030204" pitchFamily="34" charset="0"/>
                <a:cs typeface="Times New Roman" panose="02020603050405020304" pitchFamily="18" charset="0"/>
              </a:rPr>
              <a:t>Indicar la suma de coeficientes estequiométricos del producto:</a:t>
            </a:r>
          </a:p>
        </p:txBody>
      </p:sp>
      <p:sp>
        <p:nvSpPr>
          <p:cNvPr id="10" name="Título 1">
            <a:extLst>
              <a:ext uri="{FF2B5EF4-FFF2-40B4-BE49-F238E27FC236}">
                <a16:creationId xmlns:a16="http://schemas.microsoft.com/office/drawing/2014/main" id="{9260C81F-2E62-4235-B7B5-25CD00848074}"/>
              </a:ext>
            </a:extLst>
          </p:cNvPr>
          <p:cNvSpPr txBox="1">
            <a:spLocks/>
          </p:cNvSpPr>
          <p:nvPr/>
        </p:nvSpPr>
        <p:spPr>
          <a:xfrm>
            <a:off x="1542018" y="404694"/>
            <a:ext cx="2952328" cy="504057"/>
          </a:xfrm>
          <a:prstGeom prst="rect">
            <a:avLst/>
          </a:prstGeom>
        </p:spPr>
        <p:txBody>
          <a:bodyPr>
            <a:noAutofit/>
          </a:bodyPr>
          <a:lstStyle>
            <a:lvl1pPr algn="l" defTabSz="914217" rtl="0" eaLnBrk="1" latinLnBrk="0" hangingPunct="1">
              <a:lnSpc>
                <a:spcPct val="90000"/>
              </a:lnSpc>
              <a:spcBef>
                <a:spcPct val="0"/>
              </a:spcBef>
              <a:buNone/>
              <a:defRPr lang="en-US" sz="5400" b="0" i="0" kern="1200">
                <a:solidFill>
                  <a:srgbClr val="A20000"/>
                </a:solidFill>
                <a:latin typeface="Bubblegum Sans" panose="02000506000000020004" pitchFamily="2" charset="0"/>
                <a:ea typeface="Bubblegum Sans" panose="02000506000000020004" pitchFamily="2" charset="0"/>
                <a:cs typeface="Bubblegum Sans" panose="02000506000000020004" pitchFamily="2" charset="0"/>
              </a:defRPr>
            </a:lvl1pPr>
          </a:lstStyle>
          <a:p>
            <a:r>
              <a:rPr lang="es-PE" sz="3600" b="1" dirty="0">
                <a:solidFill>
                  <a:srgbClr val="FF0000"/>
                </a:solidFill>
                <a:latin typeface="Route 159 Light"/>
              </a:rPr>
              <a:t>Problema 7</a:t>
            </a:r>
          </a:p>
        </p:txBody>
      </p:sp>
    </p:spTree>
    <p:extLst>
      <p:ext uri="{BB962C8B-B14F-4D97-AF65-F5344CB8AC3E}">
        <p14:creationId xmlns:p14="http://schemas.microsoft.com/office/powerpoint/2010/main" val="1938812952"/>
      </p:ext>
    </p:extLst>
  </p:cSld>
  <p:clrMapOvr>
    <a:masterClrMapping/>
  </p:clrMapOvr>
  <mc:AlternateContent xmlns:mc="http://schemas.openxmlformats.org/markup-compatibility/2006" xmlns:p14="http://schemas.microsoft.com/office/powerpoint/2010/main">
    <mc:Choice Requires="p14">
      <p:transition p14:dur="10" advTm="4273"/>
    </mc:Choice>
    <mc:Fallback xmlns="">
      <p:transition advTm="427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4F4A426A-C01B-44AC-81E1-E51DAEFF4C91}"/>
              </a:ext>
            </a:extLst>
          </p:cNvPr>
          <p:cNvSpPr/>
          <p:nvPr/>
        </p:nvSpPr>
        <p:spPr>
          <a:xfrm>
            <a:off x="3381983" y="3582062"/>
            <a:ext cx="2544849" cy="995016"/>
          </a:xfrm>
          <a:prstGeom prst="rect">
            <a:avLst/>
          </a:prstGeom>
        </p:spPr>
        <p:txBody>
          <a:bodyPr wrap="square">
            <a:spAutoFit/>
          </a:bodyPr>
          <a:lstStyle/>
          <a:p>
            <a:pPr algn="ctr"/>
            <a:r>
              <a:rPr lang="es-PE" sz="2933" b="1" dirty="0">
                <a:solidFill>
                  <a:srgbClr val="FF0000"/>
                </a:solidFill>
              </a:rPr>
              <a:t>Clorito de sodio</a:t>
            </a:r>
          </a:p>
        </p:txBody>
      </p:sp>
      <p:sp>
        <p:nvSpPr>
          <p:cNvPr id="11" name="Rectángulo 10">
            <a:extLst>
              <a:ext uri="{FF2B5EF4-FFF2-40B4-BE49-F238E27FC236}">
                <a16:creationId xmlns:a16="http://schemas.microsoft.com/office/drawing/2014/main" id="{B394E318-807D-4C31-B099-381BC094FC87}"/>
              </a:ext>
            </a:extLst>
          </p:cNvPr>
          <p:cNvSpPr/>
          <p:nvPr/>
        </p:nvSpPr>
        <p:spPr>
          <a:xfrm>
            <a:off x="1141607" y="3620685"/>
            <a:ext cx="2720417" cy="995016"/>
          </a:xfrm>
          <a:prstGeom prst="rect">
            <a:avLst/>
          </a:prstGeom>
        </p:spPr>
        <p:txBody>
          <a:bodyPr wrap="square">
            <a:spAutoFit/>
          </a:bodyPr>
          <a:lstStyle/>
          <a:p>
            <a:pPr algn="ctr"/>
            <a:r>
              <a:rPr lang="es-PE" sz="2933" b="1" dirty="0">
                <a:solidFill>
                  <a:srgbClr val="FF0000"/>
                </a:solidFill>
              </a:rPr>
              <a:t>Ácido clorhídrico</a:t>
            </a:r>
            <a:r>
              <a:rPr lang="es-PE" sz="2667" dirty="0">
                <a:solidFill>
                  <a:srgbClr val="FF0000"/>
                </a:solidFill>
              </a:rPr>
              <a:t>.</a:t>
            </a:r>
          </a:p>
        </p:txBody>
      </p:sp>
      <p:sp>
        <p:nvSpPr>
          <p:cNvPr id="2" name="Rectángulo 1">
            <a:extLst>
              <a:ext uri="{FF2B5EF4-FFF2-40B4-BE49-F238E27FC236}">
                <a16:creationId xmlns:a16="http://schemas.microsoft.com/office/drawing/2014/main" id="{4E121CD2-E0B7-4019-89A0-91DB0F524896}"/>
              </a:ext>
            </a:extLst>
          </p:cNvPr>
          <p:cNvSpPr/>
          <p:nvPr/>
        </p:nvSpPr>
        <p:spPr>
          <a:xfrm>
            <a:off x="1503665" y="1241150"/>
            <a:ext cx="6249855" cy="1897699"/>
          </a:xfrm>
          <a:prstGeom prst="rect">
            <a:avLst/>
          </a:prstGeom>
        </p:spPr>
        <p:txBody>
          <a:bodyPr wrap="square">
            <a:spAutoFit/>
          </a:bodyPr>
          <a:lstStyle/>
          <a:p>
            <a:pPr algn="ctr"/>
            <a:r>
              <a:rPr lang="es-PE" sz="2933" dirty="0">
                <a:solidFill>
                  <a:srgbClr val="A20000"/>
                </a:solidFill>
              </a:rPr>
              <a:t>“Hay tres compuestos peligrosos que se venden sin control por personas no autorizadas y sin pericia en el manejo de sustancias peligrosas”</a:t>
            </a:r>
          </a:p>
        </p:txBody>
      </p:sp>
      <p:sp>
        <p:nvSpPr>
          <p:cNvPr id="22" name="テキスト プレースホルダー 7">
            <a:extLst>
              <a:ext uri="{FF2B5EF4-FFF2-40B4-BE49-F238E27FC236}">
                <a16:creationId xmlns:a16="http://schemas.microsoft.com/office/drawing/2014/main" id="{BF87ADB4-0CBF-47D3-9344-1C5D254ED52A}"/>
              </a:ext>
            </a:extLst>
          </p:cNvPr>
          <p:cNvSpPr txBox="1">
            <a:spLocks/>
          </p:cNvSpPr>
          <p:nvPr/>
        </p:nvSpPr>
        <p:spPr>
          <a:xfrm>
            <a:off x="1403130" y="38674"/>
            <a:ext cx="9743841" cy="1106993"/>
          </a:xfrm>
          <a:prstGeom prst="rect">
            <a:avLst/>
          </a:prstGeom>
        </p:spPr>
        <p:txBody>
          <a:bodyPr vert="horz" lIns="108850" tIns="54425" rIns="108850" bIns="54425" rtlCol="0" anchor="ctr">
            <a:normAutofit/>
          </a:bodyPr>
          <a:lstStyle>
            <a:lvl1pPr marL="0" indent="0" algn="ctr" defTabSz="1632753" rtl="0" eaLnBrk="1" latinLnBrk="0" hangingPunct="1">
              <a:lnSpc>
                <a:spcPct val="120000"/>
              </a:lnSpc>
              <a:spcBef>
                <a:spcPts val="1200"/>
              </a:spcBef>
              <a:buFont typeface="Arial" panose="020B0604020202020204" pitchFamily="34" charset="0"/>
              <a:buNone/>
              <a:defRPr kumimoji="1" sz="4400" kern="1200" baseline="0">
                <a:solidFill>
                  <a:schemeClr val="bg1"/>
                </a:solidFill>
                <a:latin typeface="Route 159 Light"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defRPr/>
            </a:pPr>
            <a:r>
              <a:rPr lang="es-MX" b="1" dirty="0">
                <a:solidFill>
                  <a:srgbClr val="A20000"/>
                </a:solidFill>
                <a:latin typeface="Route 159 SemiBold" pitchFamily="50" charset="0"/>
              </a:rPr>
              <a:t>Dióxido de cloro</a:t>
            </a:r>
          </a:p>
        </p:txBody>
      </p:sp>
      <p:sp>
        <p:nvSpPr>
          <p:cNvPr id="15" name="Elipse 14">
            <a:extLst>
              <a:ext uri="{FF2B5EF4-FFF2-40B4-BE49-F238E27FC236}">
                <a16:creationId xmlns:a16="http://schemas.microsoft.com/office/drawing/2014/main" id="{5DC8672C-374F-4A86-982C-879AB1D777E2}"/>
              </a:ext>
            </a:extLst>
          </p:cNvPr>
          <p:cNvSpPr/>
          <p:nvPr/>
        </p:nvSpPr>
        <p:spPr>
          <a:xfrm>
            <a:off x="1613006" y="4750495"/>
            <a:ext cx="1848125" cy="1758157"/>
          </a:xfrm>
          <a:prstGeom prst="ellipse">
            <a:avLst/>
          </a:prstGeom>
          <a:solidFill>
            <a:srgbClr val="760000"/>
          </a:solidFill>
          <a:ln>
            <a:solidFill>
              <a:srgbClr val="7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s-PE" sz="1200"/>
          </a:p>
        </p:txBody>
      </p:sp>
      <p:sp>
        <p:nvSpPr>
          <p:cNvPr id="30" name="Elipse 29">
            <a:extLst>
              <a:ext uri="{FF2B5EF4-FFF2-40B4-BE49-F238E27FC236}">
                <a16:creationId xmlns:a16="http://schemas.microsoft.com/office/drawing/2014/main" id="{4166431B-449B-4E0F-8684-312ADADB0460}"/>
              </a:ext>
            </a:extLst>
          </p:cNvPr>
          <p:cNvSpPr/>
          <p:nvPr/>
        </p:nvSpPr>
        <p:spPr>
          <a:xfrm>
            <a:off x="3973616" y="4772432"/>
            <a:ext cx="1848125" cy="1758157"/>
          </a:xfrm>
          <a:prstGeom prst="ellipse">
            <a:avLst/>
          </a:prstGeom>
          <a:solidFill>
            <a:srgbClr val="760000"/>
          </a:solidFill>
          <a:ln>
            <a:solidFill>
              <a:srgbClr val="7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s-PE" sz="1200"/>
          </a:p>
        </p:txBody>
      </p:sp>
      <p:sp>
        <p:nvSpPr>
          <p:cNvPr id="31" name="Elipse 30">
            <a:extLst>
              <a:ext uri="{FF2B5EF4-FFF2-40B4-BE49-F238E27FC236}">
                <a16:creationId xmlns:a16="http://schemas.microsoft.com/office/drawing/2014/main" id="{38432AFC-842D-417B-836A-6A4BA238C19E}"/>
              </a:ext>
            </a:extLst>
          </p:cNvPr>
          <p:cNvSpPr/>
          <p:nvPr/>
        </p:nvSpPr>
        <p:spPr>
          <a:xfrm>
            <a:off x="6370261" y="4772431"/>
            <a:ext cx="1848125" cy="1758157"/>
          </a:xfrm>
          <a:prstGeom prst="ellipse">
            <a:avLst/>
          </a:prstGeom>
          <a:solidFill>
            <a:srgbClr val="760000"/>
          </a:solidFill>
          <a:ln>
            <a:solidFill>
              <a:srgbClr val="66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s-PE" sz="1200"/>
          </a:p>
        </p:txBody>
      </p:sp>
      <p:sp>
        <p:nvSpPr>
          <p:cNvPr id="14" name="テキスト プレースホルダー 7">
            <a:extLst>
              <a:ext uri="{FF2B5EF4-FFF2-40B4-BE49-F238E27FC236}">
                <a16:creationId xmlns:a16="http://schemas.microsoft.com/office/drawing/2014/main" id="{2E3E9A1F-7BB0-408B-8D40-7F119ABA3397}"/>
              </a:ext>
            </a:extLst>
          </p:cNvPr>
          <p:cNvSpPr txBox="1">
            <a:spLocks/>
          </p:cNvSpPr>
          <p:nvPr/>
        </p:nvSpPr>
        <p:spPr>
          <a:xfrm>
            <a:off x="1106419" y="5338468"/>
            <a:ext cx="3694506" cy="672075"/>
          </a:xfrm>
          <a:prstGeom prst="rect">
            <a:avLst/>
          </a:prstGeom>
        </p:spPr>
        <p:txBody>
          <a:bodyPr vert="horz" lIns="108850" tIns="54425" rIns="108850" bIns="54425" rtlCol="0" anchor="ctr">
            <a:normAutofit/>
          </a:bodyPr>
          <a:lstStyle>
            <a:lvl1pPr marL="0" indent="0" algn="ctr" defTabSz="1632753" rtl="0" eaLnBrk="1" latinLnBrk="0" hangingPunct="1">
              <a:lnSpc>
                <a:spcPct val="120000"/>
              </a:lnSpc>
              <a:spcBef>
                <a:spcPts val="1200"/>
              </a:spcBef>
              <a:buFont typeface="Arial" panose="020B0604020202020204" pitchFamily="34" charset="0"/>
              <a:buNone/>
              <a:defRPr kumimoji="1" sz="4400" kern="1200" baseline="0">
                <a:solidFill>
                  <a:schemeClr val="bg1"/>
                </a:solidFill>
                <a:latin typeface="Route 159 Light"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L="544279" lvl="1" indent="0">
              <a:buNone/>
              <a:defRPr/>
            </a:pPr>
            <a:r>
              <a:rPr lang="es-MX" altLang="ja-JP" sz="3334" b="1" dirty="0">
                <a:solidFill>
                  <a:schemeClr val="bg1"/>
                </a:solidFill>
                <a:latin typeface="Route 159 SemiBold" pitchFamily="50" charset="0"/>
              </a:rPr>
              <a:t>HCl (ac)</a:t>
            </a:r>
          </a:p>
        </p:txBody>
      </p:sp>
      <p:sp>
        <p:nvSpPr>
          <p:cNvPr id="12" name="テキスト プレースホルダー 7">
            <a:extLst>
              <a:ext uri="{FF2B5EF4-FFF2-40B4-BE49-F238E27FC236}">
                <a16:creationId xmlns:a16="http://schemas.microsoft.com/office/drawing/2014/main" id="{987A5287-2DDB-4DE9-BA5F-200D6BEF2595}"/>
              </a:ext>
            </a:extLst>
          </p:cNvPr>
          <p:cNvSpPr txBox="1">
            <a:spLocks/>
          </p:cNvSpPr>
          <p:nvPr/>
        </p:nvSpPr>
        <p:spPr>
          <a:xfrm>
            <a:off x="3503320" y="5293537"/>
            <a:ext cx="2397558" cy="672075"/>
          </a:xfrm>
          <a:prstGeom prst="rect">
            <a:avLst/>
          </a:prstGeom>
        </p:spPr>
        <p:txBody>
          <a:bodyPr vert="horz" lIns="108850" tIns="54425" rIns="108850" bIns="54425" rtlCol="0" anchor="ctr">
            <a:normAutofit/>
          </a:bodyPr>
          <a:lstStyle>
            <a:lvl1pPr marL="0" indent="0" algn="ctr" defTabSz="1632753" rtl="0" eaLnBrk="1" latinLnBrk="0" hangingPunct="1">
              <a:lnSpc>
                <a:spcPct val="120000"/>
              </a:lnSpc>
              <a:spcBef>
                <a:spcPts val="1200"/>
              </a:spcBef>
              <a:buFont typeface="Arial" panose="020B0604020202020204" pitchFamily="34" charset="0"/>
              <a:buNone/>
              <a:defRPr kumimoji="1" sz="4400" kern="1200" baseline="0">
                <a:solidFill>
                  <a:schemeClr val="bg1"/>
                </a:solidFill>
                <a:latin typeface="Route 159 Light"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L="544279" lvl="1" indent="0">
              <a:buNone/>
              <a:defRPr/>
            </a:pPr>
            <a:r>
              <a:rPr lang="es-MX" altLang="ja-JP" sz="3334" b="1" dirty="0">
                <a:solidFill>
                  <a:schemeClr val="bg1"/>
                </a:solidFill>
                <a:latin typeface="Route 159 SemiBold" pitchFamily="50" charset="0"/>
              </a:rPr>
              <a:t>NaClO</a:t>
            </a:r>
            <a:r>
              <a:rPr lang="es-MX" altLang="ja-JP" sz="2667" b="1" dirty="0">
                <a:solidFill>
                  <a:schemeClr val="bg1"/>
                </a:solidFill>
                <a:latin typeface="Route 159 SemiBold" pitchFamily="50" charset="0"/>
              </a:rPr>
              <a:t>2</a:t>
            </a:r>
            <a:endParaRPr lang="es-MX" altLang="ja-JP" sz="3334" b="1" dirty="0">
              <a:solidFill>
                <a:schemeClr val="bg1"/>
              </a:solidFill>
              <a:latin typeface="Route 159 SemiBold" pitchFamily="50" charset="0"/>
            </a:endParaRPr>
          </a:p>
        </p:txBody>
      </p:sp>
      <p:sp>
        <p:nvSpPr>
          <p:cNvPr id="16" name="テキスト プレースホルダー 7">
            <a:extLst>
              <a:ext uri="{FF2B5EF4-FFF2-40B4-BE49-F238E27FC236}">
                <a16:creationId xmlns:a16="http://schemas.microsoft.com/office/drawing/2014/main" id="{EFDBBA25-A923-4847-98FF-28AF6E2CBC62}"/>
              </a:ext>
            </a:extLst>
          </p:cNvPr>
          <p:cNvSpPr txBox="1">
            <a:spLocks/>
          </p:cNvSpPr>
          <p:nvPr/>
        </p:nvSpPr>
        <p:spPr>
          <a:xfrm>
            <a:off x="6294881" y="5322644"/>
            <a:ext cx="2397558" cy="672075"/>
          </a:xfrm>
          <a:prstGeom prst="rect">
            <a:avLst/>
          </a:prstGeom>
        </p:spPr>
        <p:txBody>
          <a:bodyPr vert="horz" lIns="108850" tIns="54425" rIns="108850" bIns="54425" rtlCol="0" anchor="ctr">
            <a:normAutofit/>
          </a:bodyPr>
          <a:lstStyle>
            <a:lvl1pPr marL="0" indent="0" algn="ctr" defTabSz="1632753" rtl="0" eaLnBrk="1" latinLnBrk="0" hangingPunct="1">
              <a:lnSpc>
                <a:spcPct val="120000"/>
              </a:lnSpc>
              <a:spcBef>
                <a:spcPts val="1200"/>
              </a:spcBef>
              <a:buFont typeface="Arial" panose="020B0604020202020204" pitchFamily="34" charset="0"/>
              <a:buNone/>
              <a:defRPr kumimoji="1" sz="4400" kern="1200" baseline="0">
                <a:solidFill>
                  <a:schemeClr val="bg1"/>
                </a:solidFill>
                <a:latin typeface="Route 159 Light"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L="544279" lvl="1" indent="0">
              <a:buNone/>
              <a:defRPr/>
            </a:pPr>
            <a:r>
              <a:rPr lang="es-MX" altLang="ja-JP" sz="3334" b="1" dirty="0">
                <a:solidFill>
                  <a:schemeClr val="bg1"/>
                </a:solidFill>
                <a:latin typeface="Route 159 SemiBold" pitchFamily="50" charset="0"/>
              </a:rPr>
              <a:t>ClO</a:t>
            </a:r>
            <a:r>
              <a:rPr lang="es-MX" altLang="ja-JP" sz="2667" b="1" dirty="0">
                <a:solidFill>
                  <a:schemeClr val="bg1"/>
                </a:solidFill>
                <a:latin typeface="Route 159 SemiBold" pitchFamily="50" charset="0"/>
              </a:rPr>
              <a:t>2</a:t>
            </a:r>
            <a:endParaRPr lang="es-MX" altLang="ja-JP" sz="3334" b="1" dirty="0">
              <a:solidFill>
                <a:schemeClr val="bg1"/>
              </a:solidFill>
              <a:latin typeface="Route 159 SemiBold" pitchFamily="50" charset="0"/>
            </a:endParaRPr>
          </a:p>
        </p:txBody>
      </p:sp>
      <p:sp>
        <p:nvSpPr>
          <p:cNvPr id="9" name="Rectángulo 8">
            <a:extLst>
              <a:ext uri="{FF2B5EF4-FFF2-40B4-BE49-F238E27FC236}">
                <a16:creationId xmlns:a16="http://schemas.microsoft.com/office/drawing/2014/main" id="{9C668C33-9224-4DBE-8072-A5625016C0AA}"/>
              </a:ext>
            </a:extLst>
          </p:cNvPr>
          <p:cNvSpPr/>
          <p:nvPr/>
        </p:nvSpPr>
        <p:spPr>
          <a:xfrm>
            <a:off x="5690739" y="3617025"/>
            <a:ext cx="2753562" cy="995016"/>
          </a:xfrm>
          <a:prstGeom prst="rect">
            <a:avLst/>
          </a:prstGeom>
          <a:noFill/>
        </p:spPr>
        <p:txBody>
          <a:bodyPr wrap="square">
            <a:spAutoFit/>
          </a:bodyPr>
          <a:lstStyle/>
          <a:p>
            <a:pPr algn="ctr"/>
            <a:r>
              <a:rPr lang="es-PE" sz="2933" b="1" dirty="0">
                <a:solidFill>
                  <a:srgbClr val="FF0000"/>
                </a:solidFill>
              </a:rPr>
              <a:t>Dióxido de</a:t>
            </a:r>
          </a:p>
          <a:p>
            <a:pPr algn="ctr"/>
            <a:r>
              <a:rPr lang="es-PE" sz="2933" b="1" dirty="0">
                <a:solidFill>
                  <a:srgbClr val="FF0000"/>
                </a:solidFill>
              </a:rPr>
              <a:t> cloro</a:t>
            </a:r>
          </a:p>
        </p:txBody>
      </p:sp>
      <p:pic>
        <p:nvPicPr>
          <p:cNvPr id="2066" name="Picture 18">
            <a:extLst>
              <a:ext uri="{FF2B5EF4-FFF2-40B4-BE49-F238E27FC236}">
                <a16:creationId xmlns:a16="http://schemas.microsoft.com/office/drawing/2014/main" id="{64C5AB4D-89CC-45EB-8688-B40301D265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23" r="24669"/>
          <a:stretch/>
        </p:blipFill>
        <p:spPr bwMode="auto">
          <a:xfrm>
            <a:off x="7984074" y="734536"/>
            <a:ext cx="4889085" cy="520917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6EF9DD9E-1D6F-4644-8BC8-4EC24DDDBD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9697" y="2852753"/>
            <a:ext cx="5182578" cy="3927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981240"/>
      </p:ext>
    </p:extLst>
  </p:cSld>
  <p:clrMapOvr>
    <a:masterClrMapping/>
  </p:clrMapOvr>
  <mc:AlternateContent xmlns:mc="http://schemas.openxmlformats.org/markup-compatibility/2006" xmlns:p14="http://schemas.microsoft.com/office/powerpoint/2010/main">
    <mc:Choice Requires="p14">
      <p:transition p14:dur="0" advTm="4273"/>
    </mc:Choice>
    <mc:Fallback xmlns="">
      <p:transition advTm="42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F1C78801-9F84-44A4-B7C4-ACF11B5A1F41}"/>
              </a:ext>
            </a:extLst>
          </p:cNvPr>
          <p:cNvSpPr/>
          <p:nvPr/>
        </p:nvSpPr>
        <p:spPr>
          <a:xfrm>
            <a:off x="1769823" y="2987231"/>
            <a:ext cx="5645881" cy="2800382"/>
          </a:xfrm>
          <a:prstGeom prst="rect">
            <a:avLst/>
          </a:prstGeom>
        </p:spPr>
        <p:txBody>
          <a:bodyPr wrap="square">
            <a:spAutoFit/>
          </a:bodyPr>
          <a:lstStyle/>
          <a:p>
            <a:r>
              <a:rPr lang="es-PE" sz="2933" dirty="0">
                <a:solidFill>
                  <a:srgbClr val="C00000"/>
                </a:solidFill>
              </a:rPr>
              <a:t>A) +1 , +5 , +4</a:t>
            </a:r>
          </a:p>
          <a:p>
            <a:r>
              <a:rPr lang="es-PE" sz="2933" dirty="0">
                <a:solidFill>
                  <a:srgbClr val="C00000"/>
                </a:solidFill>
              </a:rPr>
              <a:t>B) +1 , + 3, +4</a:t>
            </a:r>
          </a:p>
          <a:p>
            <a:r>
              <a:rPr lang="es-PE" sz="2933" dirty="0">
                <a:solidFill>
                  <a:srgbClr val="C00000"/>
                </a:solidFill>
              </a:rPr>
              <a:t>C)  -1 , +5 , +2</a:t>
            </a:r>
          </a:p>
          <a:p>
            <a:r>
              <a:rPr lang="es-PE" sz="2933" dirty="0">
                <a:solidFill>
                  <a:srgbClr val="C00000"/>
                </a:solidFill>
              </a:rPr>
              <a:t>D) -1 , +3 , +4</a:t>
            </a:r>
          </a:p>
          <a:p>
            <a:r>
              <a:rPr lang="es-PE" sz="2933" dirty="0">
                <a:solidFill>
                  <a:srgbClr val="C00000"/>
                </a:solidFill>
              </a:rPr>
              <a:t>E) -1 , +3 , +2</a:t>
            </a:r>
          </a:p>
          <a:p>
            <a:endParaRPr lang="es-PE" sz="2933" dirty="0">
              <a:solidFill>
                <a:srgbClr val="A20000"/>
              </a:solidFill>
            </a:endParaRPr>
          </a:p>
        </p:txBody>
      </p:sp>
      <p:sp>
        <p:nvSpPr>
          <p:cNvPr id="35" name="Rectángulo: esquinas redondeadas 34">
            <a:extLst>
              <a:ext uri="{FF2B5EF4-FFF2-40B4-BE49-F238E27FC236}">
                <a16:creationId xmlns:a16="http://schemas.microsoft.com/office/drawing/2014/main" id="{29E0FC1A-D7F1-4A10-B2BD-971FEF3B594D}"/>
              </a:ext>
            </a:extLst>
          </p:cNvPr>
          <p:cNvSpPr/>
          <p:nvPr/>
        </p:nvSpPr>
        <p:spPr>
          <a:xfrm>
            <a:off x="7472020" y="1762229"/>
            <a:ext cx="1140542" cy="6305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200" b="1" dirty="0">
                <a:solidFill>
                  <a:schemeClr val="bg1"/>
                </a:solidFill>
              </a:rPr>
              <a:t>Cl</a:t>
            </a:r>
            <a:endParaRPr kumimoji="1" lang="es-PE" sz="3200" b="1" dirty="0">
              <a:solidFill>
                <a:schemeClr val="bg1"/>
              </a:solidFill>
            </a:endParaRPr>
          </a:p>
        </p:txBody>
      </p:sp>
      <p:sp>
        <p:nvSpPr>
          <p:cNvPr id="25" name="Rectángulo 24">
            <a:extLst>
              <a:ext uri="{FF2B5EF4-FFF2-40B4-BE49-F238E27FC236}">
                <a16:creationId xmlns:a16="http://schemas.microsoft.com/office/drawing/2014/main" id="{E03499D6-A3E0-4724-AD45-E7DEC491A83B}"/>
              </a:ext>
            </a:extLst>
          </p:cNvPr>
          <p:cNvSpPr/>
          <p:nvPr/>
        </p:nvSpPr>
        <p:spPr>
          <a:xfrm>
            <a:off x="1560120" y="1300624"/>
            <a:ext cx="7052442" cy="1692771"/>
          </a:xfrm>
          <a:prstGeom prst="rect">
            <a:avLst/>
          </a:prstGeom>
          <a:ln>
            <a:noFill/>
          </a:ln>
        </p:spPr>
        <p:txBody>
          <a:bodyPr wrap="square">
            <a:spAutoFit/>
          </a:bodyPr>
          <a:lstStyle/>
          <a:p>
            <a:pPr algn="just"/>
            <a:r>
              <a:rPr lang="es-MX" sz="2600" dirty="0">
                <a:solidFill>
                  <a:srgbClr val="C00000"/>
                </a:solidFill>
                <a:latin typeface="Arial" panose="020B0604020202020204" pitchFamily="34" charset="0"/>
                <a:cs typeface="Arial" panose="020B0604020202020204" pitchFamily="34" charset="0"/>
              </a:rPr>
              <a:t>Hallar el número de oxidación del cloro respectivamente </a:t>
            </a:r>
          </a:p>
          <a:p>
            <a:pPr algn="just"/>
            <a:endParaRPr lang="es-MX" sz="2600" dirty="0">
              <a:solidFill>
                <a:srgbClr val="C00000"/>
              </a:solidFill>
              <a:latin typeface="Arial" panose="020B0604020202020204" pitchFamily="34" charset="0"/>
              <a:cs typeface="Arial" panose="020B0604020202020204" pitchFamily="34" charset="0"/>
            </a:endParaRPr>
          </a:p>
          <a:p>
            <a:pPr algn="just"/>
            <a:r>
              <a:rPr lang="es-MX" altLang="ja-JP" sz="2600" b="1" dirty="0">
                <a:solidFill>
                  <a:srgbClr val="C00000"/>
                </a:solidFill>
                <a:latin typeface="Route 159 SemiBold" pitchFamily="50" charset="0"/>
              </a:rPr>
              <a:t>   H</a:t>
            </a:r>
            <a:r>
              <a:rPr lang="es-MX" altLang="ja-JP" sz="2600" b="1" u="sng" dirty="0">
                <a:solidFill>
                  <a:srgbClr val="C00000"/>
                </a:solidFill>
                <a:latin typeface="Route 159 SemiBold" pitchFamily="50" charset="0"/>
              </a:rPr>
              <a:t>Cl </a:t>
            </a:r>
            <a:r>
              <a:rPr lang="es-MX" altLang="ja-JP" sz="2600" b="1" dirty="0">
                <a:solidFill>
                  <a:srgbClr val="C00000"/>
                </a:solidFill>
                <a:latin typeface="Route 159 SemiBold" pitchFamily="50" charset="0"/>
              </a:rPr>
              <a:t>            Na</a:t>
            </a:r>
            <a:r>
              <a:rPr lang="es-MX" altLang="ja-JP" sz="2600" b="1" u="sng" dirty="0">
                <a:solidFill>
                  <a:srgbClr val="C00000"/>
                </a:solidFill>
                <a:latin typeface="Route 159 SemiBold" pitchFamily="50" charset="0"/>
              </a:rPr>
              <a:t>Cl</a:t>
            </a:r>
            <a:r>
              <a:rPr lang="es-MX" altLang="ja-JP" sz="2600" b="1" dirty="0">
                <a:solidFill>
                  <a:srgbClr val="C00000"/>
                </a:solidFill>
                <a:latin typeface="Route 159 SemiBold" pitchFamily="50" charset="0"/>
              </a:rPr>
              <a:t>O2             </a:t>
            </a:r>
            <a:r>
              <a:rPr lang="es-MX" altLang="ja-JP" sz="2600" b="1" u="sng" dirty="0">
                <a:solidFill>
                  <a:srgbClr val="C00000"/>
                </a:solidFill>
                <a:latin typeface="Route 159 SemiBold" pitchFamily="50" charset="0"/>
              </a:rPr>
              <a:t>Cl</a:t>
            </a:r>
            <a:r>
              <a:rPr lang="es-MX" altLang="ja-JP" sz="2600" b="1" dirty="0">
                <a:solidFill>
                  <a:srgbClr val="C00000"/>
                </a:solidFill>
                <a:latin typeface="Route 159 SemiBold" pitchFamily="50" charset="0"/>
              </a:rPr>
              <a:t>O2 </a:t>
            </a:r>
          </a:p>
        </p:txBody>
      </p:sp>
      <p:sp>
        <p:nvSpPr>
          <p:cNvPr id="26" name="Título 1">
            <a:extLst>
              <a:ext uri="{FF2B5EF4-FFF2-40B4-BE49-F238E27FC236}">
                <a16:creationId xmlns:a16="http://schemas.microsoft.com/office/drawing/2014/main" id="{15DB8951-37C1-4610-98EF-FC0B218B2902}"/>
              </a:ext>
            </a:extLst>
          </p:cNvPr>
          <p:cNvSpPr txBox="1">
            <a:spLocks/>
          </p:cNvSpPr>
          <p:nvPr/>
        </p:nvSpPr>
        <p:spPr>
          <a:xfrm>
            <a:off x="1640435" y="400687"/>
            <a:ext cx="2952328" cy="504057"/>
          </a:xfrm>
          <a:prstGeom prst="rect">
            <a:avLst/>
          </a:prstGeom>
        </p:spPr>
        <p:txBody>
          <a:bodyPr>
            <a:noAutofit/>
          </a:bodyPr>
          <a:lstStyle>
            <a:lvl1pPr algn="l" defTabSz="914217" rtl="0" eaLnBrk="1" latinLnBrk="0" hangingPunct="1">
              <a:lnSpc>
                <a:spcPct val="90000"/>
              </a:lnSpc>
              <a:spcBef>
                <a:spcPct val="0"/>
              </a:spcBef>
              <a:buNone/>
              <a:defRPr lang="en-US" sz="5400" b="0" i="0" kern="1200">
                <a:solidFill>
                  <a:srgbClr val="A20000"/>
                </a:solidFill>
                <a:latin typeface="Bubblegum Sans" panose="02000506000000020004" pitchFamily="2" charset="0"/>
                <a:ea typeface="Bubblegum Sans" panose="02000506000000020004" pitchFamily="2" charset="0"/>
                <a:cs typeface="Bubblegum Sans" panose="02000506000000020004" pitchFamily="2" charset="0"/>
              </a:defRPr>
            </a:lvl1pPr>
          </a:lstStyle>
          <a:p>
            <a:r>
              <a:rPr lang="es-PE" sz="3600" b="1" dirty="0">
                <a:solidFill>
                  <a:srgbClr val="FF0000"/>
                </a:solidFill>
                <a:latin typeface="Route 159 Light"/>
              </a:rPr>
              <a:t>Problema 8</a:t>
            </a:r>
          </a:p>
        </p:txBody>
      </p:sp>
      <p:sp>
        <p:nvSpPr>
          <p:cNvPr id="9" name="CuadroTexto 8">
            <a:extLst>
              <a:ext uri="{FF2B5EF4-FFF2-40B4-BE49-F238E27FC236}">
                <a16:creationId xmlns:a16="http://schemas.microsoft.com/office/drawing/2014/main" id="{7B2EAEE3-6773-4A39-A99E-EC297D58C60C}"/>
              </a:ext>
            </a:extLst>
          </p:cNvPr>
          <p:cNvSpPr txBox="1"/>
          <p:nvPr/>
        </p:nvSpPr>
        <p:spPr>
          <a:xfrm>
            <a:off x="4813738" y="3664551"/>
            <a:ext cx="7052442" cy="646331"/>
          </a:xfrm>
          <a:prstGeom prst="rect">
            <a:avLst/>
          </a:prstGeom>
          <a:noFill/>
        </p:spPr>
        <p:txBody>
          <a:bodyPr wrap="square">
            <a:spAutoFit/>
          </a:bodyPr>
          <a:lstStyle/>
          <a:p>
            <a:r>
              <a:rPr lang="es-MX" altLang="ja-JP" sz="2400" b="1" dirty="0">
                <a:solidFill>
                  <a:srgbClr val="002060"/>
                </a:solidFill>
                <a:latin typeface="Route 159 SemiBold" pitchFamily="50" charset="0"/>
              </a:rPr>
              <a:t>   </a:t>
            </a:r>
            <a:r>
              <a:rPr lang="es-MX" altLang="ja-JP" sz="3600" b="1" dirty="0">
                <a:solidFill>
                  <a:srgbClr val="002060"/>
                </a:solidFill>
                <a:latin typeface="Route 159 SemiBold" pitchFamily="50" charset="0"/>
              </a:rPr>
              <a:t>H</a:t>
            </a:r>
            <a:r>
              <a:rPr lang="es-MX" altLang="ja-JP" sz="3600" b="1" u="sng" dirty="0">
                <a:solidFill>
                  <a:srgbClr val="002060"/>
                </a:solidFill>
                <a:latin typeface="Route 159 SemiBold" pitchFamily="50" charset="0"/>
              </a:rPr>
              <a:t>Cl </a:t>
            </a:r>
            <a:r>
              <a:rPr lang="es-MX" altLang="ja-JP" sz="3600" b="1" dirty="0">
                <a:solidFill>
                  <a:srgbClr val="002060"/>
                </a:solidFill>
                <a:latin typeface="Route 159 SemiBold" pitchFamily="50" charset="0"/>
              </a:rPr>
              <a:t>             Na</a:t>
            </a:r>
            <a:r>
              <a:rPr lang="es-MX" altLang="ja-JP" sz="3600" b="1" u="sng" dirty="0">
                <a:solidFill>
                  <a:srgbClr val="002060"/>
                </a:solidFill>
                <a:latin typeface="Route 159 SemiBold" pitchFamily="50" charset="0"/>
              </a:rPr>
              <a:t>Cl</a:t>
            </a:r>
            <a:r>
              <a:rPr lang="es-MX" altLang="ja-JP" sz="3600" b="1" dirty="0">
                <a:solidFill>
                  <a:srgbClr val="002060"/>
                </a:solidFill>
                <a:latin typeface="Route 159 SemiBold" pitchFamily="50" charset="0"/>
              </a:rPr>
              <a:t>O</a:t>
            </a:r>
            <a:r>
              <a:rPr lang="es-MX" altLang="ja-JP" sz="2800" b="1" dirty="0">
                <a:solidFill>
                  <a:srgbClr val="002060"/>
                </a:solidFill>
                <a:latin typeface="Route 159 SemiBold" pitchFamily="50" charset="0"/>
              </a:rPr>
              <a:t>2                  </a:t>
            </a:r>
            <a:r>
              <a:rPr lang="es-MX" altLang="ja-JP" sz="3600" b="1" u="sng" dirty="0">
                <a:solidFill>
                  <a:srgbClr val="002060"/>
                </a:solidFill>
                <a:latin typeface="Route 159 SemiBold" pitchFamily="50" charset="0"/>
              </a:rPr>
              <a:t>Cl</a:t>
            </a:r>
            <a:r>
              <a:rPr lang="es-MX" altLang="ja-JP" sz="3600" b="1" dirty="0">
                <a:solidFill>
                  <a:srgbClr val="002060"/>
                </a:solidFill>
                <a:latin typeface="Route 159 SemiBold" pitchFamily="50" charset="0"/>
              </a:rPr>
              <a:t>O2 </a:t>
            </a:r>
            <a:endParaRPr lang="es-PE" sz="2400" dirty="0">
              <a:solidFill>
                <a:srgbClr val="002060"/>
              </a:solidFill>
            </a:endParaRPr>
          </a:p>
        </p:txBody>
      </p:sp>
      <p:grpSp>
        <p:nvGrpSpPr>
          <p:cNvPr id="4" name="Grupo 3">
            <a:extLst>
              <a:ext uri="{FF2B5EF4-FFF2-40B4-BE49-F238E27FC236}">
                <a16:creationId xmlns:a16="http://schemas.microsoft.com/office/drawing/2014/main" id="{996D853E-F9AF-4647-B955-873A4CE72454}"/>
              </a:ext>
            </a:extLst>
          </p:cNvPr>
          <p:cNvGrpSpPr/>
          <p:nvPr/>
        </p:nvGrpSpPr>
        <p:grpSpPr>
          <a:xfrm>
            <a:off x="9389848" y="161346"/>
            <a:ext cx="2349063" cy="2810958"/>
            <a:chOff x="9389848" y="161346"/>
            <a:chExt cx="2349063" cy="2810958"/>
          </a:xfrm>
        </p:grpSpPr>
        <p:sp>
          <p:nvSpPr>
            <p:cNvPr id="3" name="Rectángulo: esquinas redondeadas 2">
              <a:extLst>
                <a:ext uri="{FF2B5EF4-FFF2-40B4-BE49-F238E27FC236}">
                  <a16:creationId xmlns:a16="http://schemas.microsoft.com/office/drawing/2014/main" id="{BF8CFFB7-018B-4CCA-82E9-AD07FD022E06}"/>
                </a:ext>
              </a:extLst>
            </p:cNvPr>
            <p:cNvSpPr/>
            <p:nvPr/>
          </p:nvSpPr>
          <p:spPr>
            <a:xfrm>
              <a:off x="10698387" y="161346"/>
              <a:ext cx="1040524" cy="1255585"/>
            </a:xfrm>
            <a:prstGeom prst="roundRect">
              <a:avLst/>
            </a:prstGeom>
            <a:solidFill>
              <a:srgbClr val="FFFDDB"/>
            </a:solidFill>
            <a:ln>
              <a:solidFill>
                <a:srgbClr val="7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dirty="0">
                  <a:solidFill>
                    <a:srgbClr val="FF0000"/>
                  </a:solidFill>
                </a:rPr>
                <a:t>H</a:t>
              </a:r>
              <a:endParaRPr lang="es-PE" sz="4800" dirty="0">
                <a:solidFill>
                  <a:srgbClr val="FF0000"/>
                </a:solidFill>
              </a:endParaRPr>
            </a:p>
          </p:txBody>
        </p:sp>
        <p:sp>
          <p:nvSpPr>
            <p:cNvPr id="12" name="Rectángulo: esquinas redondeadas 11">
              <a:extLst>
                <a:ext uri="{FF2B5EF4-FFF2-40B4-BE49-F238E27FC236}">
                  <a16:creationId xmlns:a16="http://schemas.microsoft.com/office/drawing/2014/main" id="{5A587FB3-78C7-4FE9-A637-76928F365DBA}"/>
                </a:ext>
              </a:extLst>
            </p:cNvPr>
            <p:cNvSpPr/>
            <p:nvPr/>
          </p:nvSpPr>
          <p:spPr>
            <a:xfrm>
              <a:off x="10698387" y="1716718"/>
              <a:ext cx="1040524" cy="1255586"/>
            </a:xfrm>
            <a:prstGeom prst="roundRect">
              <a:avLst/>
            </a:prstGeom>
            <a:solidFill>
              <a:srgbClr val="FFFDDB"/>
            </a:solidFill>
            <a:ln>
              <a:solidFill>
                <a:srgbClr val="7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dirty="0">
                  <a:solidFill>
                    <a:srgbClr val="FF0000"/>
                  </a:solidFill>
                </a:rPr>
                <a:t>O</a:t>
              </a:r>
              <a:endParaRPr lang="es-PE" sz="4800" dirty="0">
                <a:solidFill>
                  <a:srgbClr val="FF0000"/>
                </a:solidFill>
              </a:endParaRPr>
            </a:p>
          </p:txBody>
        </p:sp>
        <p:sp>
          <p:nvSpPr>
            <p:cNvPr id="13" name="Rectángulo: esquinas redondeadas 12">
              <a:extLst>
                <a:ext uri="{FF2B5EF4-FFF2-40B4-BE49-F238E27FC236}">
                  <a16:creationId xmlns:a16="http://schemas.microsoft.com/office/drawing/2014/main" id="{F69D175E-E800-47B6-92D0-C0084CF72AED}"/>
                </a:ext>
              </a:extLst>
            </p:cNvPr>
            <p:cNvSpPr/>
            <p:nvPr/>
          </p:nvSpPr>
          <p:spPr>
            <a:xfrm>
              <a:off x="9389848" y="1088924"/>
              <a:ext cx="1040524" cy="1255587"/>
            </a:xfrm>
            <a:prstGeom prst="roundRect">
              <a:avLst/>
            </a:prstGeom>
            <a:solidFill>
              <a:srgbClr val="FFFDDB"/>
            </a:solidFill>
            <a:ln>
              <a:solidFill>
                <a:srgbClr val="7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dirty="0" err="1">
                  <a:solidFill>
                    <a:srgbClr val="FF0000"/>
                  </a:solidFill>
                </a:rPr>
                <a:t>Na</a:t>
              </a:r>
              <a:endParaRPr lang="es-PE" sz="4800" dirty="0">
                <a:solidFill>
                  <a:srgbClr val="FF0000"/>
                </a:solidFill>
              </a:endParaRPr>
            </a:p>
          </p:txBody>
        </p:sp>
      </p:grpSp>
    </p:spTree>
    <p:extLst>
      <p:ext uri="{BB962C8B-B14F-4D97-AF65-F5344CB8AC3E}">
        <p14:creationId xmlns:p14="http://schemas.microsoft.com/office/powerpoint/2010/main" val="3933805822"/>
      </p:ext>
    </p:extLst>
  </p:cSld>
  <p:clrMapOvr>
    <a:masterClrMapping/>
  </p:clrMapOvr>
  <mc:AlternateContent xmlns:mc="http://schemas.openxmlformats.org/markup-compatibility/2006" xmlns:p14="http://schemas.microsoft.com/office/powerpoint/2010/main">
    <mc:Choice Requires="p14">
      <p:transition p14:dur="10" advTm="4273"/>
    </mc:Choice>
    <mc:Fallback xmlns="">
      <p:transition advTm="42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F1C78801-9F84-44A4-B7C4-ACF11B5A1F41}"/>
              </a:ext>
            </a:extLst>
          </p:cNvPr>
          <p:cNvSpPr/>
          <p:nvPr/>
        </p:nvSpPr>
        <p:spPr>
          <a:xfrm>
            <a:off x="1769823" y="3023643"/>
            <a:ext cx="5645881" cy="2349041"/>
          </a:xfrm>
          <a:prstGeom prst="rect">
            <a:avLst/>
          </a:prstGeom>
        </p:spPr>
        <p:txBody>
          <a:bodyPr wrap="square">
            <a:spAutoFit/>
          </a:bodyPr>
          <a:lstStyle/>
          <a:p>
            <a:r>
              <a:rPr lang="es-PE" sz="2933" dirty="0">
                <a:solidFill>
                  <a:srgbClr val="C00000"/>
                </a:solidFill>
              </a:rPr>
              <a:t>A) Sal Haloidea.</a:t>
            </a:r>
          </a:p>
          <a:p>
            <a:r>
              <a:rPr lang="es-PE" sz="2933" dirty="0">
                <a:solidFill>
                  <a:srgbClr val="C00000"/>
                </a:solidFill>
              </a:rPr>
              <a:t>B) Ácido oxácido.</a:t>
            </a:r>
          </a:p>
          <a:p>
            <a:r>
              <a:rPr lang="es-PE" sz="2933" dirty="0">
                <a:solidFill>
                  <a:srgbClr val="C00000"/>
                </a:solidFill>
              </a:rPr>
              <a:t>C) Sal </a:t>
            </a:r>
            <a:r>
              <a:rPr lang="es-PE" sz="2933" dirty="0" err="1">
                <a:solidFill>
                  <a:srgbClr val="C00000"/>
                </a:solidFill>
              </a:rPr>
              <a:t>oxisal</a:t>
            </a:r>
            <a:r>
              <a:rPr lang="es-PE" sz="2933" dirty="0">
                <a:solidFill>
                  <a:srgbClr val="C00000"/>
                </a:solidFill>
              </a:rPr>
              <a:t>.</a:t>
            </a:r>
          </a:p>
          <a:p>
            <a:r>
              <a:rPr lang="es-PE" sz="2933" dirty="0">
                <a:solidFill>
                  <a:srgbClr val="C00000"/>
                </a:solidFill>
              </a:rPr>
              <a:t>D) Óxido básico.</a:t>
            </a:r>
          </a:p>
          <a:p>
            <a:r>
              <a:rPr lang="es-PE" sz="2933" dirty="0">
                <a:solidFill>
                  <a:srgbClr val="C00000"/>
                </a:solidFill>
              </a:rPr>
              <a:t>E) Óxido ácido.</a:t>
            </a:r>
          </a:p>
        </p:txBody>
      </p:sp>
      <p:pic>
        <p:nvPicPr>
          <p:cNvPr id="27" name="Picture 4">
            <a:extLst>
              <a:ext uri="{FF2B5EF4-FFF2-40B4-BE49-F238E27FC236}">
                <a16:creationId xmlns:a16="http://schemas.microsoft.com/office/drawing/2014/main" id="{59219486-A19C-40F9-AFD8-78F2F483B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01096">
            <a:off x="6029023" y="504499"/>
            <a:ext cx="4278716" cy="4150355"/>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upo 31">
            <a:extLst>
              <a:ext uri="{FF2B5EF4-FFF2-40B4-BE49-F238E27FC236}">
                <a16:creationId xmlns:a16="http://schemas.microsoft.com/office/drawing/2014/main" id="{213CF3F8-E251-45F7-A5EE-5207584B4523}"/>
              </a:ext>
            </a:extLst>
          </p:cNvPr>
          <p:cNvGrpSpPr/>
          <p:nvPr/>
        </p:nvGrpSpPr>
        <p:grpSpPr>
          <a:xfrm>
            <a:off x="8613587" y="1644694"/>
            <a:ext cx="3794133" cy="995016"/>
            <a:chOff x="12919586" y="2467041"/>
            <a:chExt cx="5691199" cy="1492524"/>
          </a:xfrm>
        </p:grpSpPr>
        <p:sp>
          <p:nvSpPr>
            <p:cNvPr id="29" name="Rectángulo 28">
              <a:extLst>
                <a:ext uri="{FF2B5EF4-FFF2-40B4-BE49-F238E27FC236}">
                  <a16:creationId xmlns:a16="http://schemas.microsoft.com/office/drawing/2014/main" id="{154CF605-415D-4591-882D-69E2D9A43313}"/>
                </a:ext>
              </a:extLst>
            </p:cNvPr>
            <p:cNvSpPr/>
            <p:nvPr/>
          </p:nvSpPr>
          <p:spPr>
            <a:xfrm>
              <a:off x="14480442" y="2467041"/>
              <a:ext cx="4130343" cy="1492524"/>
            </a:xfrm>
            <a:prstGeom prst="rect">
              <a:avLst/>
            </a:prstGeom>
            <a:noFill/>
          </p:spPr>
          <p:txBody>
            <a:bodyPr wrap="square">
              <a:spAutoFit/>
            </a:bodyPr>
            <a:lstStyle/>
            <a:p>
              <a:pPr algn="ctr"/>
              <a:r>
                <a:rPr lang="es-PE" sz="2933" b="1" dirty="0">
                  <a:solidFill>
                    <a:srgbClr val="FF0000"/>
                  </a:solidFill>
                </a:rPr>
                <a:t>No Metal</a:t>
              </a:r>
            </a:p>
            <a:p>
              <a:pPr algn="ctr"/>
              <a:r>
                <a:rPr lang="es-PE" sz="2933" b="1" dirty="0">
                  <a:solidFill>
                    <a:srgbClr val="FF0000"/>
                  </a:solidFill>
                </a:rPr>
                <a:t>(VIIA)</a:t>
              </a:r>
            </a:p>
          </p:txBody>
        </p:sp>
        <p:cxnSp>
          <p:nvCxnSpPr>
            <p:cNvPr id="24" name="Conector recto de flecha 23">
              <a:extLst>
                <a:ext uri="{FF2B5EF4-FFF2-40B4-BE49-F238E27FC236}">
                  <a16:creationId xmlns:a16="http://schemas.microsoft.com/office/drawing/2014/main" id="{6CD73A9A-013F-4EA6-8D5E-D062EA607BA5}"/>
                </a:ext>
              </a:extLst>
            </p:cNvPr>
            <p:cNvCxnSpPr/>
            <p:nvPr/>
          </p:nvCxnSpPr>
          <p:spPr>
            <a:xfrm>
              <a:off x="12919586" y="2761331"/>
              <a:ext cx="2123768" cy="0"/>
            </a:xfrm>
            <a:prstGeom prst="straightConnector1">
              <a:avLst/>
            </a:prstGeom>
            <a:ln>
              <a:solidFill>
                <a:srgbClr val="66003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upo 30">
            <a:extLst>
              <a:ext uri="{FF2B5EF4-FFF2-40B4-BE49-F238E27FC236}">
                <a16:creationId xmlns:a16="http://schemas.microsoft.com/office/drawing/2014/main" id="{5A4E117A-6ABB-4D6B-A816-394EBAB75446}"/>
              </a:ext>
            </a:extLst>
          </p:cNvPr>
          <p:cNvGrpSpPr/>
          <p:nvPr/>
        </p:nvGrpSpPr>
        <p:grpSpPr>
          <a:xfrm>
            <a:off x="4022493" y="2921520"/>
            <a:ext cx="2858176" cy="995016"/>
            <a:chOff x="6032945" y="4382280"/>
            <a:chExt cx="4287264" cy="1492524"/>
          </a:xfrm>
        </p:grpSpPr>
        <p:sp>
          <p:nvSpPr>
            <p:cNvPr id="28" name="Rectángulo 27">
              <a:extLst>
                <a:ext uri="{FF2B5EF4-FFF2-40B4-BE49-F238E27FC236}">
                  <a16:creationId xmlns:a16="http://schemas.microsoft.com/office/drawing/2014/main" id="{67982DAA-0374-4C2C-8B4A-8A5D568B0440}"/>
                </a:ext>
              </a:extLst>
            </p:cNvPr>
            <p:cNvSpPr/>
            <p:nvPr/>
          </p:nvSpPr>
          <p:spPr>
            <a:xfrm>
              <a:off x="6032945" y="4382280"/>
              <a:ext cx="4130343" cy="1492524"/>
            </a:xfrm>
            <a:prstGeom prst="rect">
              <a:avLst/>
            </a:prstGeom>
            <a:noFill/>
          </p:spPr>
          <p:txBody>
            <a:bodyPr wrap="square">
              <a:spAutoFit/>
            </a:bodyPr>
            <a:lstStyle/>
            <a:p>
              <a:pPr algn="ctr"/>
              <a:r>
                <a:rPr lang="es-PE" sz="2933" b="1" dirty="0">
                  <a:solidFill>
                    <a:srgbClr val="FF0000"/>
                  </a:solidFill>
                </a:rPr>
                <a:t>Oxígeno</a:t>
              </a:r>
            </a:p>
            <a:p>
              <a:pPr algn="ctr"/>
              <a:r>
                <a:rPr lang="es-PE" sz="2933" b="1" dirty="0">
                  <a:solidFill>
                    <a:srgbClr val="FF0000"/>
                  </a:solidFill>
                </a:rPr>
                <a:t>(VIA)</a:t>
              </a:r>
            </a:p>
          </p:txBody>
        </p:sp>
        <p:cxnSp>
          <p:nvCxnSpPr>
            <p:cNvPr id="30" name="Conector recto de flecha 29">
              <a:extLst>
                <a:ext uri="{FF2B5EF4-FFF2-40B4-BE49-F238E27FC236}">
                  <a16:creationId xmlns:a16="http://schemas.microsoft.com/office/drawing/2014/main" id="{507B25EA-3440-4EA3-B064-E3F5C447E7A9}"/>
                </a:ext>
              </a:extLst>
            </p:cNvPr>
            <p:cNvCxnSpPr/>
            <p:nvPr/>
          </p:nvCxnSpPr>
          <p:spPr>
            <a:xfrm flipH="1">
              <a:off x="9381811" y="4735088"/>
              <a:ext cx="938398" cy="0"/>
            </a:xfrm>
            <a:prstGeom prst="straightConnector1">
              <a:avLst/>
            </a:prstGeom>
            <a:ln>
              <a:solidFill>
                <a:srgbClr val="660033"/>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Rectángulo: esquinas redondeadas 34">
            <a:extLst>
              <a:ext uri="{FF2B5EF4-FFF2-40B4-BE49-F238E27FC236}">
                <a16:creationId xmlns:a16="http://schemas.microsoft.com/office/drawing/2014/main" id="{29E0FC1A-D7F1-4A10-B2BD-971FEF3B594D}"/>
              </a:ext>
            </a:extLst>
          </p:cNvPr>
          <p:cNvSpPr/>
          <p:nvPr/>
        </p:nvSpPr>
        <p:spPr>
          <a:xfrm>
            <a:off x="7472020" y="1762229"/>
            <a:ext cx="1140542" cy="6305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200" b="1" dirty="0">
                <a:solidFill>
                  <a:schemeClr val="bg1"/>
                </a:solidFill>
              </a:rPr>
              <a:t>Cl</a:t>
            </a:r>
            <a:endParaRPr kumimoji="1" lang="es-PE" sz="3200" b="1" dirty="0">
              <a:solidFill>
                <a:schemeClr val="bg1"/>
              </a:solidFill>
            </a:endParaRPr>
          </a:p>
        </p:txBody>
      </p:sp>
      <p:sp>
        <p:nvSpPr>
          <p:cNvPr id="36" name="Rectángulo: esquinas redondeadas 35">
            <a:extLst>
              <a:ext uri="{FF2B5EF4-FFF2-40B4-BE49-F238E27FC236}">
                <a16:creationId xmlns:a16="http://schemas.microsoft.com/office/drawing/2014/main" id="{A7AA35D0-AA61-498B-8796-113EE2C626E8}"/>
              </a:ext>
            </a:extLst>
          </p:cNvPr>
          <p:cNvSpPr/>
          <p:nvPr/>
        </p:nvSpPr>
        <p:spPr>
          <a:xfrm>
            <a:off x="6863609" y="2731751"/>
            <a:ext cx="1140542" cy="6305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200" b="1" dirty="0">
                <a:solidFill>
                  <a:schemeClr val="bg1"/>
                </a:solidFill>
              </a:rPr>
              <a:t>O</a:t>
            </a:r>
            <a:endParaRPr kumimoji="1" lang="es-PE" sz="3200" b="1" dirty="0">
              <a:solidFill>
                <a:schemeClr val="bg1"/>
              </a:solidFill>
            </a:endParaRPr>
          </a:p>
        </p:txBody>
      </p:sp>
      <p:sp>
        <p:nvSpPr>
          <p:cNvPr id="37" name="Rectángulo: esquinas redondeadas 36">
            <a:extLst>
              <a:ext uri="{FF2B5EF4-FFF2-40B4-BE49-F238E27FC236}">
                <a16:creationId xmlns:a16="http://schemas.microsoft.com/office/drawing/2014/main" id="{3ED7E168-E57F-46F7-81B0-97A1B2C5F64A}"/>
              </a:ext>
            </a:extLst>
          </p:cNvPr>
          <p:cNvSpPr/>
          <p:nvPr/>
        </p:nvSpPr>
        <p:spPr>
          <a:xfrm>
            <a:off x="8512591" y="2209387"/>
            <a:ext cx="1140542" cy="6305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200" b="1" dirty="0">
                <a:solidFill>
                  <a:schemeClr val="bg1"/>
                </a:solidFill>
              </a:rPr>
              <a:t>O</a:t>
            </a:r>
            <a:endParaRPr kumimoji="1" lang="es-PE" sz="3200" b="1" dirty="0">
              <a:solidFill>
                <a:schemeClr val="bg1"/>
              </a:solidFill>
            </a:endParaRPr>
          </a:p>
        </p:txBody>
      </p:sp>
      <p:sp>
        <p:nvSpPr>
          <p:cNvPr id="25" name="Rectángulo 24">
            <a:extLst>
              <a:ext uri="{FF2B5EF4-FFF2-40B4-BE49-F238E27FC236}">
                <a16:creationId xmlns:a16="http://schemas.microsoft.com/office/drawing/2014/main" id="{E03499D6-A3E0-4724-AD45-E7DEC491A83B}"/>
              </a:ext>
            </a:extLst>
          </p:cNvPr>
          <p:cNvSpPr/>
          <p:nvPr/>
        </p:nvSpPr>
        <p:spPr>
          <a:xfrm>
            <a:off x="1675856" y="1699034"/>
            <a:ext cx="4893295" cy="1292662"/>
          </a:xfrm>
          <a:prstGeom prst="rect">
            <a:avLst/>
          </a:prstGeom>
          <a:ln>
            <a:noFill/>
          </a:ln>
        </p:spPr>
        <p:txBody>
          <a:bodyPr wrap="square">
            <a:spAutoFit/>
          </a:bodyPr>
          <a:lstStyle/>
          <a:p>
            <a:pPr algn="just"/>
            <a:r>
              <a:rPr lang="es-MX" sz="2600" dirty="0">
                <a:solidFill>
                  <a:srgbClr val="C00000"/>
                </a:solidFill>
                <a:latin typeface="Arial" panose="020B0604020202020204" pitchFamily="34" charset="0"/>
                <a:cs typeface="Arial" panose="020B0604020202020204" pitchFamily="34" charset="0"/>
              </a:rPr>
              <a:t>¿</a:t>
            </a:r>
            <a:r>
              <a:rPr lang="es-PE" sz="2600" dirty="0">
                <a:solidFill>
                  <a:srgbClr val="C00000"/>
                </a:solidFill>
                <a:latin typeface="Arial" panose="020B0604020202020204" pitchFamily="34" charset="0"/>
                <a:cs typeface="Arial" panose="020B0604020202020204" pitchFamily="34" charset="0"/>
              </a:rPr>
              <a:t>A que función química inorgánica corresponde el ClO</a:t>
            </a:r>
            <a:r>
              <a:rPr lang="es-PE" sz="2600" baseline="-25000" dirty="0">
                <a:solidFill>
                  <a:srgbClr val="C00000"/>
                </a:solidFill>
                <a:latin typeface="Arial" panose="020B0604020202020204" pitchFamily="34" charset="0"/>
                <a:cs typeface="Arial" panose="020B0604020202020204" pitchFamily="34" charset="0"/>
              </a:rPr>
              <a:t>2</a:t>
            </a:r>
            <a:r>
              <a:rPr lang="es-PE" sz="2600" dirty="0">
                <a:solidFill>
                  <a:srgbClr val="C00000"/>
                </a:solidFill>
                <a:latin typeface="Arial" panose="020B0604020202020204" pitchFamily="34" charset="0"/>
                <a:cs typeface="Arial" panose="020B0604020202020204" pitchFamily="34" charset="0"/>
              </a:rPr>
              <a:t>?</a:t>
            </a:r>
          </a:p>
        </p:txBody>
      </p:sp>
      <p:sp>
        <p:nvSpPr>
          <p:cNvPr id="26" name="Título 1">
            <a:extLst>
              <a:ext uri="{FF2B5EF4-FFF2-40B4-BE49-F238E27FC236}">
                <a16:creationId xmlns:a16="http://schemas.microsoft.com/office/drawing/2014/main" id="{15DB8951-37C1-4610-98EF-FC0B218B2902}"/>
              </a:ext>
            </a:extLst>
          </p:cNvPr>
          <p:cNvSpPr txBox="1">
            <a:spLocks/>
          </p:cNvSpPr>
          <p:nvPr/>
        </p:nvSpPr>
        <p:spPr>
          <a:xfrm>
            <a:off x="1769823" y="608484"/>
            <a:ext cx="2952328" cy="504057"/>
          </a:xfrm>
          <a:prstGeom prst="rect">
            <a:avLst/>
          </a:prstGeom>
        </p:spPr>
        <p:txBody>
          <a:bodyPr>
            <a:noAutofit/>
          </a:bodyPr>
          <a:lstStyle>
            <a:lvl1pPr algn="l" defTabSz="914217" rtl="0" eaLnBrk="1" latinLnBrk="0" hangingPunct="1">
              <a:lnSpc>
                <a:spcPct val="90000"/>
              </a:lnSpc>
              <a:spcBef>
                <a:spcPct val="0"/>
              </a:spcBef>
              <a:buNone/>
              <a:defRPr lang="en-US" sz="5400" b="0" i="0" kern="1200">
                <a:solidFill>
                  <a:srgbClr val="A20000"/>
                </a:solidFill>
                <a:latin typeface="Bubblegum Sans" panose="02000506000000020004" pitchFamily="2" charset="0"/>
                <a:ea typeface="Bubblegum Sans" panose="02000506000000020004" pitchFamily="2" charset="0"/>
                <a:cs typeface="Bubblegum Sans" panose="02000506000000020004" pitchFamily="2" charset="0"/>
              </a:defRPr>
            </a:lvl1pPr>
          </a:lstStyle>
          <a:p>
            <a:r>
              <a:rPr lang="es-PE" sz="3600" b="1" dirty="0">
                <a:solidFill>
                  <a:srgbClr val="FF0000"/>
                </a:solidFill>
                <a:latin typeface="Route 159 Light"/>
              </a:rPr>
              <a:t>Problema 9</a:t>
            </a:r>
          </a:p>
        </p:txBody>
      </p:sp>
    </p:spTree>
    <p:extLst>
      <p:ext uri="{BB962C8B-B14F-4D97-AF65-F5344CB8AC3E}">
        <p14:creationId xmlns:p14="http://schemas.microsoft.com/office/powerpoint/2010/main" val="4046440738"/>
      </p:ext>
    </p:extLst>
  </p:cSld>
  <p:clrMapOvr>
    <a:masterClrMapping/>
  </p:clrMapOvr>
  <mc:AlternateContent xmlns:mc="http://schemas.openxmlformats.org/markup-compatibility/2006" xmlns:p14="http://schemas.microsoft.com/office/powerpoint/2010/main">
    <mc:Choice Requires="p14">
      <p:transition p14:dur="10" advTm="4273"/>
    </mc:Choice>
    <mc:Fallback xmlns="">
      <p:transition advTm="42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ppt_x"/>
                                          </p:val>
                                        </p:tav>
                                        <p:tav tm="100000">
                                          <p:val>
                                            <p:strVal val="#ppt_x"/>
                                          </p:val>
                                        </p:tav>
                                      </p:tavLst>
                                    </p:anim>
                                    <p:anim calcmode="lin" valueType="num">
                                      <p:cBhvr additive="base">
                                        <p:cTn id="1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15AA35AD-3D94-4BD8-91D5-7174F89A2200}"/>
              </a:ext>
            </a:extLst>
          </p:cNvPr>
          <p:cNvSpPr/>
          <p:nvPr/>
        </p:nvSpPr>
        <p:spPr>
          <a:xfrm>
            <a:off x="0" y="-73572"/>
            <a:ext cx="12192000" cy="7110247"/>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s-PE" sz="1200"/>
          </a:p>
        </p:txBody>
      </p:sp>
      <p:sp>
        <p:nvSpPr>
          <p:cNvPr id="30" name="Rectángulo 29">
            <a:extLst>
              <a:ext uri="{FF2B5EF4-FFF2-40B4-BE49-F238E27FC236}">
                <a16:creationId xmlns:a16="http://schemas.microsoft.com/office/drawing/2014/main" id="{C0892D7B-8EF4-4D47-984B-B818DC591EDA}"/>
              </a:ext>
            </a:extLst>
          </p:cNvPr>
          <p:cNvSpPr/>
          <p:nvPr/>
        </p:nvSpPr>
        <p:spPr>
          <a:xfrm>
            <a:off x="4913586" y="578130"/>
            <a:ext cx="6763407" cy="3941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s-PE" sz="1200"/>
          </a:p>
        </p:txBody>
      </p:sp>
      <p:sp>
        <p:nvSpPr>
          <p:cNvPr id="27" name="Rectángulo 26">
            <a:extLst>
              <a:ext uri="{FF2B5EF4-FFF2-40B4-BE49-F238E27FC236}">
                <a16:creationId xmlns:a16="http://schemas.microsoft.com/office/drawing/2014/main" id="{1460BBD1-4D10-4758-8AEE-6C6032889A6D}"/>
              </a:ext>
            </a:extLst>
          </p:cNvPr>
          <p:cNvSpPr/>
          <p:nvPr/>
        </p:nvSpPr>
        <p:spPr>
          <a:xfrm>
            <a:off x="4635062" y="415159"/>
            <a:ext cx="7556938" cy="6027682"/>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s-PE" sz="1200"/>
          </a:p>
        </p:txBody>
      </p:sp>
      <p:pic>
        <p:nvPicPr>
          <p:cNvPr id="14" name="Picture 4" descr="Resultado de imagen de eficacia sinopharm">
            <a:extLst>
              <a:ext uri="{FF2B5EF4-FFF2-40B4-BE49-F238E27FC236}">
                <a16:creationId xmlns:a16="http://schemas.microsoft.com/office/drawing/2014/main" id="{ED7D0665-9D29-4EB2-9E6F-0C8CC887F9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6865" y="628478"/>
            <a:ext cx="7033298" cy="5771631"/>
          </a:xfrm>
          <a:prstGeom prst="rect">
            <a:avLst/>
          </a:prstGeom>
          <a:noFill/>
          <a:extLst>
            <a:ext uri="{909E8E84-426E-40DD-AFC4-6F175D3DCCD1}">
              <a14:hiddenFill xmlns:a14="http://schemas.microsoft.com/office/drawing/2010/main">
                <a:solidFill>
                  <a:srgbClr val="FFFFFF"/>
                </a:solidFill>
              </a14:hiddenFill>
            </a:ext>
          </a:extLst>
        </p:spPr>
      </p:pic>
      <p:pic>
        <p:nvPicPr>
          <p:cNvPr id="23" name="Marcador de contenido 9" descr="Imagen que contiene interior, tabla, botella, computer&#10;&#10;Descripción generada automáticamente">
            <a:extLst>
              <a:ext uri="{FF2B5EF4-FFF2-40B4-BE49-F238E27FC236}">
                <a16:creationId xmlns:a16="http://schemas.microsoft.com/office/drawing/2014/main" id="{8700906D-2089-4036-A50E-FA3D17212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11" y="0"/>
            <a:ext cx="5914732" cy="3090041"/>
          </a:xfrm>
          <a:prstGeom prst="rect">
            <a:avLst/>
          </a:prstGeom>
        </p:spPr>
      </p:pic>
      <p:sp>
        <p:nvSpPr>
          <p:cNvPr id="17" name="Rectángulo 16">
            <a:extLst>
              <a:ext uri="{FF2B5EF4-FFF2-40B4-BE49-F238E27FC236}">
                <a16:creationId xmlns:a16="http://schemas.microsoft.com/office/drawing/2014/main" id="{44D5D22A-6A33-4713-8CE0-6A877485F856}"/>
              </a:ext>
            </a:extLst>
          </p:cNvPr>
          <p:cNvSpPr/>
          <p:nvPr/>
        </p:nvSpPr>
        <p:spPr>
          <a:xfrm>
            <a:off x="5118538" y="620110"/>
            <a:ext cx="6558455" cy="5822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1" name="Título 1">
            <a:extLst>
              <a:ext uri="{FF2B5EF4-FFF2-40B4-BE49-F238E27FC236}">
                <a16:creationId xmlns:a16="http://schemas.microsoft.com/office/drawing/2014/main" id="{8D566FE1-7BF5-406B-8087-699B2F41D64C}"/>
              </a:ext>
            </a:extLst>
          </p:cNvPr>
          <p:cNvSpPr txBox="1">
            <a:spLocks/>
          </p:cNvSpPr>
          <p:nvPr/>
        </p:nvSpPr>
        <p:spPr>
          <a:xfrm>
            <a:off x="593300" y="3552558"/>
            <a:ext cx="3688592" cy="2217621"/>
          </a:xfrm>
          <a:prstGeom prst="rect">
            <a:avLst/>
          </a:prstGeom>
        </p:spPr>
        <p:txBody>
          <a:bodyPr>
            <a:noAutofit/>
          </a:bodyPr>
          <a:lstStyle>
            <a:lvl1pPr algn="l" defTabSz="914217" rtl="0" eaLnBrk="1" latinLnBrk="0" hangingPunct="1">
              <a:lnSpc>
                <a:spcPct val="90000"/>
              </a:lnSpc>
              <a:spcBef>
                <a:spcPct val="0"/>
              </a:spcBef>
              <a:buNone/>
              <a:defRPr lang="en-US" sz="5400" b="0" i="0" kern="1200">
                <a:solidFill>
                  <a:srgbClr val="A20000"/>
                </a:solidFill>
                <a:latin typeface="Bubblegum Sans" panose="02000506000000020004" pitchFamily="2" charset="0"/>
                <a:ea typeface="Bubblegum Sans" panose="02000506000000020004" pitchFamily="2" charset="0"/>
                <a:cs typeface="Bubblegum Sans" panose="02000506000000020004" pitchFamily="2" charset="0"/>
              </a:defRPr>
            </a:lvl1pPr>
          </a:lstStyle>
          <a:p>
            <a:pPr algn="ctr"/>
            <a:r>
              <a:rPr lang="es-PE" sz="4800" b="1" dirty="0">
                <a:solidFill>
                  <a:srgbClr val="FFFDDB"/>
                </a:solidFill>
                <a:latin typeface="Route 159 Light"/>
              </a:rPr>
              <a:t>Vacunas contras el Covid-19</a:t>
            </a:r>
          </a:p>
        </p:txBody>
      </p:sp>
    </p:spTree>
    <p:extLst>
      <p:ext uri="{BB962C8B-B14F-4D97-AF65-F5344CB8AC3E}">
        <p14:creationId xmlns:p14="http://schemas.microsoft.com/office/powerpoint/2010/main" val="1378964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1E029C9D-A95E-428A-A676-E1A0A20E112B}"/>
              </a:ext>
            </a:extLst>
          </p:cNvPr>
          <p:cNvSpPr/>
          <p:nvPr/>
        </p:nvSpPr>
        <p:spPr>
          <a:xfrm>
            <a:off x="0" y="0"/>
            <a:ext cx="12192000" cy="7036675"/>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s-PE" sz="1200"/>
          </a:p>
        </p:txBody>
      </p:sp>
      <p:sp>
        <p:nvSpPr>
          <p:cNvPr id="24" name="Rectángulo 23">
            <a:extLst>
              <a:ext uri="{FF2B5EF4-FFF2-40B4-BE49-F238E27FC236}">
                <a16:creationId xmlns:a16="http://schemas.microsoft.com/office/drawing/2014/main" id="{15AA35AD-3D94-4BD8-91D5-7174F89A2200}"/>
              </a:ext>
            </a:extLst>
          </p:cNvPr>
          <p:cNvSpPr/>
          <p:nvPr/>
        </p:nvSpPr>
        <p:spPr>
          <a:xfrm>
            <a:off x="4733065" y="620110"/>
            <a:ext cx="6786273" cy="605626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s-PE" sz="1200">
              <a:solidFill>
                <a:schemeClr val="tx1">
                  <a:lumMod val="40000"/>
                  <a:lumOff val="60000"/>
                </a:schemeClr>
              </a:solidFill>
            </a:endParaRPr>
          </a:p>
        </p:txBody>
      </p:sp>
      <p:pic>
        <p:nvPicPr>
          <p:cNvPr id="23" name="Marcador de contenido 9" descr="Imagen que contiene interior, tabla, botella, computer&#10;&#10;Descripción generada automáticamente">
            <a:extLst>
              <a:ext uri="{FF2B5EF4-FFF2-40B4-BE49-F238E27FC236}">
                <a16:creationId xmlns:a16="http://schemas.microsoft.com/office/drawing/2014/main" id="{8700906D-2089-4036-A50E-FA3D17212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73" y="0"/>
            <a:ext cx="5683257" cy="2969111"/>
          </a:xfrm>
          <a:prstGeom prst="rect">
            <a:avLst/>
          </a:prstGeom>
        </p:spPr>
      </p:pic>
      <p:pic>
        <p:nvPicPr>
          <p:cNvPr id="26" name="Imagen 25">
            <a:extLst>
              <a:ext uri="{FF2B5EF4-FFF2-40B4-BE49-F238E27FC236}">
                <a16:creationId xmlns:a16="http://schemas.microsoft.com/office/drawing/2014/main" id="{B0103560-2EEF-44EF-A380-EA05E6500BA3}"/>
              </a:ext>
            </a:extLst>
          </p:cNvPr>
          <p:cNvPicPr>
            <a:picLocks noChangeAspect="1"/>
          </p:cNvPicPr>
          <p:nvPr/>
        </p:nvPicPr>
        <p:blipFill rotWithShape="1">
          <a:blip r:embed="rId3"/>
          <a:srcRect l="1938" r="1030" b="2732"/>
          <a:stretch/>
        </p:blipFill>
        <p:spPr>
          <a:xfrm>
            <a:off x="4869907" y="785626"/>
            <a:ext cx="6505218" cy="5752960"/>
          </a:xfrm>
          <a:prstGeom prst="rect">
            <a:avLst/>
          </a:prstGeom>
        </p:spPr>
      </p:pic>
      <p:sp>
        <p:nvSpPr>
          <p:cNvPr id="8" name="Título 1">
            <a:extLst>
              <a:ext uri="{FF2B5EF4-FFF2-40B4-BE49-F238E27FC236}">
                <a16:creationId xmlns:a16="http://schemas.microsoft.com/office/drawing/2014/main" id="{141E7743-DD91-4BBD-BDB7-13A2683D53E5}"/>
              </a:ext>
            </a:extLst>
          </p:cNvPr>
          <p:cNvSpPr txBox="1">
            <a:spLocks/>
          </p:cNvSpPr>
          <p:nvPr/>
        </p:nvSpPr>
        <p:spPr>
          <a:xfrm>
            <a:off x="593300" y="3552558"/>
            <a:ext cx="3688592" cy="2217621"/>
          </a:xfrm>
          <a:prstGeom prst="rect">
            <a:avLst/>
          </a:prstGeom>
        </p:spPr>
        <p:txBody>
          <a:bodyPr>
            <a:noAutofit/>
          </a:bodyPr>
          <a:lstStyle>
            <a:lvl1pPr algn="l" defTabSz="914217" rtl="0" eaLnBrk="1" latinLnBrk="0" hangingPunct="1">
              <a:lnSpc>
                <a:spcPct val="90000"/>
              </a:lnSpc>
              <a:spcBef>
                <a:spcPct val="0"/>
              </a:spcBef>
              <a:buNone/>
              <a:defRPr lang="en-US" sz="5400" b="0" i="0" kern="1200">
                <a:solidFill>
                  <a:srgbClr val="A20000"/>
                </a:solidFill>
                <a:latin typeface="Bubblegum Sans" panose="02000506000000020004" pitchFamily="2" charset="0"/>
                <a:ea typeface="Bubblegum Sans" panose="02000506000000020004" pitchFamily="2" charset="0"/>
                <a:cs typeface="Bubblegum Sans" panose="02000506000000020004" pitchFamily="2" charset="0"/>
              </a:defRPr>
            </a:lvl1pPr>
          </a:lstStyle>
          <a:p>
            <a:pPr algn="ctr"/>
            <a:r>
              <a:rPr lang="es-PE" sz="4800" b="1" dirty="0">
                <a:solidFill>
                  <a:srgbClr val="FFFDDB"/>
                </a:solidFill>
                <a:latin typeface="Route 159 Light"/>
              </a:rPr>
              <a:t>Vacunas contras el Covid-19</a:t>
            </a:r>
          </a:p>
        </p:txBody>
      </p:sp>
    </p:spTree>
    <p:extLst>
      <p:ext uri="{BB962C8B-B14F-4D97-AF65-F5344CB8AC3E}">
        <p14:creationId xmlns:p14="http://schemas.microsoft.com/office/powerpoint/2010/main" val="3234500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F1C78801-9F84-44A4-B7C4-ACF11B5A1F41}"/>
              </a:ext>
            </a:extLst>
          </p:cNvPr>
          <p:cNvSpPr/>
          <p:nvPr/>
        </p:nvSpPr>
        <p:spPr>
          <a:xfrm>
            <a:off x="1515569" y="3334632"/>
            <a:ext cx="3056431" cy="2349041"/>
          </a:xfrm>
          <a:prstGeom prst="rect">
            <a:avLst/>
          </a:prstGeom>
        </p:spPr>
        <p:txBody>
          <a:bodyPr wrap="square">
            <a:spAutoFit/>
          </a:bodyPr>
          <a:lstStyle/>
          <a:p>
            <a:pPr marL="514350" indent="-514350">
              <a:buAutoNum type="alphaUcParenR"/>
            </a:pPr>
            <a:r>
              <a:rPr lang="es-PE" sz="2933" dirty="0">
                <a:solidFill>
                  <a:srgbClr val="C00000"/>
                </a:solidFill>
              </a:rPr>
              <a:t>203		</a:t>
            </a:r>
          </a:p>
          <a:p>
            <a:pPr marL="514350" indent="-514350">
              <a:buAutoNum type="alphaUcParenR" startAt="2"/>
            </a:pPr>
            <a:r>
              <a:rPr lang="es-PE" sz="2933" dirty="0">
                <a:solidFill>
                  <a:srgbClr val="C00000"/>
                </a:solidFill>
              </a:rPr>
              <a:t>94       	     	</a:t>
            </a:r>
          </a:p>
          <a:p>
            <a:r>
              <a:rPr lang="es-PE" sz="2933" dirty="0">
                <a:solidFill>
                  <a:srgbClr val="C00000"/>
                </a:solidFill>
              </a:rPr>
              <a:t>C)  343</a:t>
            </a:r>
          </a:p>
          <a:p>
            <a:r>
              <a:rPr lang="es-PE" sz="2933" dirty="0">
                <a:solidFill>
                  <a:srgbClr val="C00000"/>
                </a:solidFill>
              </a:rPr>
              <a:t>D) 230  </a:t>
            </a:r>
          </a:p>
          <a:p>
            <a:r>
              <a:rPr lang="es-PE" sz="2933" dirty="0">
                <a:solidFill>
                  <a:srgbClr val="C00000"/>
                </a:solidFill>
              </a:rPr>
              <a:t>E) - 94</a:t>
            </a:r>
          </a:p>
        </p:txBody>
      </p:sp>
      <p:sp>
        <p:nvSpPr>
          <p:cNvPr id="16" name="Rectángulo: esquinas redondeadas 15">
            <a:extLst>
              <a:ext uri="{FF2B5EF4-FFF2-40B4-BE49-F238E27FC236}">
                <a16:creationId xmlns:a16="http://schemas.microsoft.com/office/drawing/2014/main" id="{DEBFE6EC-BD84-4158-981D-CC1BDD5BDD7A}"/>
              </a:ext>
            </a:extLst>
          </p:cNvPr>
          <p:cNvSpPr/>
          <p:nvPr/>
        </p:nvSpPr>
        <p:spPr>
          <a:xfrm>
            <a:off x="7197730" y="2315565"/>
            <a:ext cx="1140542" cy="6305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200" b="1" dirty="0">
                <a:solidFill>
                  <a:schemeClr val="bg1"/>
                </a:solidFill>
              </a:rPr>
              <a:t>O</a:t>
            </a:r>
            <a:endParaRPr kumimoji="1" lang="es-PE" sz="3200" b="1" dirty="0">
              <a:solidFill>
                <a:schemeClr val="bg1"/>
              </a:solidFill>
            </a:endParaRPr>
          </a:p>
        </p:txBody>
      </p:sp>
      <p:sp>
        <p:nvSpPr>
          <p:cNvPr id="17" name="Rectángulo: esquinas redondeadas 16">
            <a:extLst>
              <a:ext uri="{FF2B5EF4-FFF2-40B4-BE49-F238E27FC236}">
                <a16:creationId xmlns:a16="http://schemas.microsoft.com/office/drawing/2014/main" id="{0326D02A-E72B-48D8-B4A7-2278342C600C}"/>
              </a:ext>
            </a:extLst>
          </p:cNvPr>
          <p:cNvSpPr/>
          <p:nvPr/>
        </p:nvSpPr>
        <p:spPr>
          <a:xfrm>
            <a:off x="9124813" y="1649263"/>
            <a:ext cx="1140542" cy="6305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200" b="1" dirty="0">
                <a:solidFill>
                  <a:schemeClr val="bg1"/>
                </a:solidFill>
              </a:rPr>
              <a:t>O</a:t>
            </a:r>
            <a:endParaRPr kumimoji="1" lang="es-PE" sz="3200" b="1" dirty="0">
              <a:solidFill>
                <a:schemeClr val="bg1"/>
              </a:solidFill>
            </a:endParaRPr>
          </a:p>
        </p:txBody>
      </p:sp>
      <p:sp>
        <p:nvSpPr>
          <p:cNvPr id="21" name="Rectángulo: esquinas redondeadas 20">
            <a:extLst>
              <a:ext uri="{FF2B5EF4-FFF2-40B4-BE49-F238E27FC236}">
                <a16:creationId xmlns:a16="http://schemas.microsoft.com/office/drawing/2014/main" id="{21EEA2B4-D373-4ED4-B495-72E9706D32A6}"/>
              </a:ext>
            </a:extLst>
          </p:cNvPr>
          <p:cNvSpPr/>
          <p:nvPr/>
        </p:nvSpPr>
        <p:spPr>
          <a:xfrm>
            <a:off x="7957822" y="1264493"/>
            <a:ext cx="1140542" cy="6305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s-PE" sz="3200" b="1" dirty="0">
                <a:solidFill>
                  <a:schemeClr val="bg1"/>
                </a:solidFill>
              </a:rPr>
              <a:t>Cl</a:t>
            </a:r>
          </a:p>
        </p:txBody>
      </p:sp>
      <p:sp>
        <p:nvSpPr>
          <p:cNvPr id="23" name="CuadroTexto 22">
            <a:extLst>
              <a:ext uri="{FF2B5EF4-FFF2-40B4-BE49-F238E27FC236}">
                <a16:creationId xmlns:a16="http://schemas.microsoft.com/office/drawing/2014/main" id="{FAC47BAD-C20B-4CC3-82D4-F7DB379BB346}"/>
              </a:ext>
            </a:extLst>
          </p:cNvPr>
          <p:cNvSpPr txBox="1"/>
          <p:nvPr/>
        </p:nvSpPr>
        <p:spPr>
          <a:xfrm>
            <a:off x="1313762" y="1114042"/>
            <a:ext cx="10008851" cy="2169825"/>
          </a:xfrm>
          <a:prstGeom prst="rect">
            <a:avLst/>
          </a:prstGeom>
          <a:noFill/>
        </p:spPr>
        <p:txBody>
          <a:bodyPr wrap="square">
            <a:spAutoFit/>
          </a:bodyPr>
          <a:lstStyle/>
          <a:p>
            <a:pPr lvl="0" algn="just">
              <a:spcAft>
                <a:spcPts val="800"/>
              </a:spcAft>
            </a:pPr>
            <a:r>
              <a:rPr lang="es-PE" sz="2700" dirty="0">
                <a:solidFill>
                  <a:srgbClr val="C00000"/>
                </a:solidFill>
                <a:ea typeface="Calibri" panose="020F0502020204030204" pitchFamily="34" charset="0"/>
                <a:cs typeface="Times New Roman" panose="02020603050405020304" pitchFamily="18" charset="0"/>
              </a:rPr>
              <a:t>Se desea transportar a la provincia de Huaral, un lote de vacunas contra el COVID-19 producido por Pfizer-</a:t>
            </a:r>
            <a:r>
              <a:rPr lang="es-PE" sz="2700" dirty="0" err="1">
                <a:solidFill>
                  <a:srgbClr val="C00000"/>
                </a:solidFill>
                <a:ea typeface="Calibri" panose="020F0502020204030204" pitchFamily="34" charset="0"/>
                <a:cs typeface="Times New Roman" panose="02020603050405020304" pitchFamily="18" charset="0"/>
              </a:rPr>
              <a:t>BioNTech</a:t>
            </a:r>
            <a:r>
              <a:rPr lang="es-PE" sz="2700" dirty="0">
                <a:solidFill>
                  <a:srgbClr val="C00000"/>
                </a:solidFill>
                <a:ea typeface="Calibri" panose="020F0502020204030204" pitchFamily="34" charset="0"/>
                <a:cs typeface="Times New Roman" panose="02020603050405020304" pitchFamily="18" charset="0"/>
              </a:rPr>
              <a:t>, para ello se cuenta con un sistema de refrigeración que trabaja en escala </a:t>
            </a:r>
            <a:r>
              <a:rPr lang="es-PE" sz="2700" dirty="0" err="1">
                <a:solidFill>
                  <a:srgbClr val="C00000"/>
                </a:solidFill>
                <a:ea typeface="Calibri" panose="020F0502020204030204" pitchFamily="34" charset="0"/>
                <a:cs typeface="Times New Roman" panose="02020603050405020304" pitchFamily="18" charset="0"/>
              </a:rPr>
              <a:t>Farenheit</a:t>
            </a:r>
            <a:r>
              <a:rPr lang="es-PE" sz="2700" dirty="0">
                <a:solidFill>
                  <a:srgbClr val="C00000"/>
                </a:solidFill>
                <a:ea typeface="Calibri" panose="020F0502020204030204" pitchFamily="34" charset="0"/>
                <a:cs typeface="Times New Roman" panose="02020603050405020304" pitchFamily="18" charset="0"/>
              </a:rPr>
              <a:t>, si la vacuna requiere estar -70°C ¿A que temperatura en °F debe trabajar el sistema de refrigeración?</a:t>
            </a:r>
            <a:endParaRPr lang="es-PE" sz="2700" dirty="0">
              <a:solidFill>
                <a:srgbClr val="C00000"/>
              </a:solidFill>
              <a:effectLst/>
              <a:ea typeface="Calibri" panose="020F0502020204030204" pitchFamily="34" charset="0"/>
              <a:cs typeface="Times New Roman" panose="02020603050405020304" pitchFamily="18" charset="0"/>
            </a:endParaRPr>
          </a:p>
        </p:txBody>
      </p:sp>
      <p:sp>
        <p:nvSpPr>
          <p:cNvPr id="10" name="Título 1">
            <a:extLst>
              <a:ext uri="{FF2B5EF4-FFF2-40B4-BE49-F238E27FC236}">
                <a16:creationId xmlns:a16="http://schemas.microsoft.com/office/drawing/2014/main" id="{9260C81F-2E62-4235-B7B5-25CD00848074}"/>
              </a:ext>
            </a:extLst>
          </p:cNvPr>
          <p:cNvSpPr txBox="1">
            <a:spLocks/>
          </p:cNvSpPr>
          <p:nvPr/>
        </p:nvSpPr>
        <p:spPr>
          <a:xfrm>
            <a:off x="1542018" y="404694"/>
            <a:ext cx="2952328" cy="504057"/>
          </a:xfrm>
          <a:prstGeom prst="rect">
            <a:avLst/>
          </a:prstGeom>
        </p:spPr>
        <p:txBody>
          <a:bodyPr>
            <a:noAutofit/>
          </a:bodyPr>
          <a:lstStyle>
            <a:lvl1pPr algn="l" defTabSz="914217" rtl="0" eaLnBrk="1" latinLnBrk="0" hangingPunct="1">
              <a:lnSpc>
                <a:spcPct val="90000"/>
              </a:lnSpc>
              <a:spcBef>
                <a:spcPct val="0"/>
              </a:spcBef>
              <a:buNone/>
              <a:defRPr lang="en-US" sz="5400" b="0" i="0" kern="1200">
                <a:solidFill>
                  <a:srgbClr val="A20000"/>
                </a:solidFill>
                <a:latin typeface="Bubblegum Sans" panose="02000506000000020004" pitchFamily="2" charset="0"/>
                <a:ea typeface="Bubblegum Sans" panose="02000506000000020004" pitchFamily="2" charset="0"/>
                <a:cs typeface="Bubblegum Sans" panose="02000506000000020004" pitchFamily="2" charset="0"/>
              </a:defRPr>
            </a:lvl1pPr>
          </a:lstStyle>
          <a:p>
            <a:r>
              <a:rPr lang="es-PE" sz="3600" b="1" dirty="0">
                <a:solidFill>
                  <a:srgbClr val="FF0000"/>
                </a:solidFill>
                <a:latin typeface="Route 159 Light"/>
              </a:rPr>
              <a:t>Problema 10</a:t>
            </a:r>
          </a:p>
        </p:txBody>
      </p:sp>
      <p:grpSp>
        <p:nvGrpSpPr>
          <p:cNvPr id="4" name="Grupo 3">
            <a:extLst>
              <a:ext uri="{FF2B5EF4-FFF2-40B4-BE49-F238E27FC236}">
                <a16:creationId xmlns:a16="http://schemas.microsoft.com/office/drawing/2014/main" id="{E2B4FD87-38C9-4377-B5F3-E10B17433CEB}"/>
              </a:ext>
            </a:extLst>
          </p:cNvPr>
          <p:cNvGrpSpPr/>
          <p:nvPr/>
        </p:nvGrpSpPr>
        <p:grpSpPr>
          <a:xfrm>
            <a:off x="4783424" y="3623146"/>
            <a:ext cx="5969154" cy="1048924"/>
            <a:chOff x="4442991" y="3116892"/>
            <a:chExt cx="6726890" cy="1048924"/>
          </a:xfrm>
        </p:grpSpPr>
        <p:sp>
          <p:nvSpPr>
            <p:cNvPr id="15" name="Rectángulo 14">
              <a:extLst>
                <a:ext uri="{FF2B5EF4-FFF2-40B4-BE49-F238E27FC236}">
                  <a16:creationId xmlns:a16="http://schemas.microsoft.com/office/drawing/2014/main" id="{40B44D55-86EA-4DD2-91C5-79BE1A950C2F}"/>
                </a:ext>
              </a:extLst>
            </p:cNvPr>
            <p:cNvSpPr/>
            <p:nvPr/>
          </p:nvSpPr>
          <p:spPr>
            <a:xfrm>
              <a:off x="4442991" y="3116892"/>
              <a:ext cx="6726890" cy="1048924"/>
            </a:xfrm>
            <a:prstGeom prst="rect">
              <a:avLst/>
            </a:prstGeom>
            <a:solidFill>
              <a:srgbClr val="FFFDDB"/>
            </a:solidFill>
            <a:ln>
              <a:solidFill>
                <a:srgbClr val="7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solidFill>
                  <a:srgbClr val="FFFDDB"/>
                </a:solidFill>
              </a:endParaRPr>
            </a:p>
          </p:txBody>
        </p:sp>
        <p:graphicFrame>
          <p:nvGraphicFramePr>
            <p:cNvPr id="3" name="Objeto 2">
              <a:extLst>
                <a:ext uri="{FF2B5EF4-FFF2-40B4-BE49-F238E27FC236}">
                  <a16:creationId xmlns:a16="http://schemas.microsoft.com/office/drawing/2014/main" id="{24FC0616-5DC1-44D9-B5D8-2FDE24D8CF48}"/>
                </a:ext>
              </a:extLst>
            </p:cNvPr>
            <p:cNvGraphicFramePr>
              <a:graphicFrameLocks noChangeAspect="1"/>
            </p:cNvGraphicFramePr>
            <p:nvPr>
              <p:extLst>
                <p:ext uri="{D42A27DB-BD31-4B8C-83A1-F6EECF244321}">
                  <p14:modId xmlns:p14="http://schemas.microsoft.com/office/powerpoint/2010/main" val="1935008383"/>
                </p:ext>
              </p:extLst>
            </p:nvPr>
          </p:nvGraphicFramePr>
          <p:xfrm>
            <a:off x="4610434" y="3282037"/>
            <a:ext cx="6357830" cy="754062"/>
          </p:xfrm>
          <a:graphic>
            <a:graphicData uri="http://schemas.openxmlformats.org/presentationml/2006/ole">
              <mc:AlternateContent xmlns:mc="http://schemas.openxmlformats.org/markup-compatibility/2006">
                <mc:Choice xmlns:v="urn:schemas-microsoft-com:vml" Requires="v">
                  <p:oleObj r:id="rId3" imgW="1892300" imgH="355600" progId="Equation.3">
                    <p:embed/>
                  </p:oleObj>
                </mc:Choice>
                <mc:Fallback>
                  <p:oleObj r:id="rId3" imgW="1892300" imgH="3556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0434" y="3282037"/>
                          <a:ext cx="6357830" cy="754062"/>
                        </a:xfrm>
                        <a:prstGeom prst="rect">
                          <a:avLst/>
                        </a:prstGeom>
                        <a:noFill/>
                      </p:spPr>
                    </p:pic>
                  </p:oleObj>
                </mc:Fallback>
              </mc:AlternateContent>
            </a:graphicData>
          </a:graphic>
        </p:graphicFrame>
      </p:grpSp>
    </p:spTree>
    <p:extLst>
      <p:ext uri="{BB962C8B-B14F-4D97-AF65-F5344CB8AC3E}">
        <p14:creationId xmlns:p14="http://schemas.microsoft.com/office/powerpoint/2010/main" val="2512655413"/>
      </p:ext>
    </p:extLst>
  </p:cSld>
  <p:clrMapOvr>
    <a:masterClrMapping/>
  </p:clrMapOvr>
  <mc:AlternateContent xmlns:mc="http://schemas.openxmlformats.org/markup-compatibility/2006" xmlns:p14="http://schemas.microsoft.com/office/powerpoint/2010/main">
    <mc:Choice Requires="p14">
      <p:transition p14:dur="10" advTm="4273"/>
    </mc:Choice>
    <mc:Fallback xmlns="">
      <p:transition advTm="42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D4B7C1C-B554-460C-A97C-BD9198768504}"/>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s-PE" sz="1200"/>
          </a:p>
        </p:txBody>
      </p:sp>
      <p:pic>
        <p:nvPicPr>
          <p:cNvPr id="14" name="Picture 2" descr="Resultado de imagen para GRACIAS">
            <a:extLst>
              <a:ext uri="{FF2B5EF4-FFF2-40B4-BE49-F238E27FC236}">
                <a16:creationId xmlns:a16="http://schemas.microsoft.com/office/drawing/2014/main" id="{6995EAC5-27CC-4987-A476-A027214DF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8908" y="987972"/>
            <a:ext cx="6855728" cy="429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055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A14796-E3ED-4106-901D-4E606A931C28}"/>
              </a:ext>
            </a:extLst>
          </p:cNvPr>
          <p:cNvSpPr/>
          <p:nvPr/>
        </p:nvSpPr>
        <p:spPr>
          <a:xfrm>
            <a:off x="1" y="0"/>
            <a:ext cx="1222133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s-PE" sz="1200"/>
          </a:p>
        </p:txBody>
      </p:sp>
      <p:sp>
        <p:nvSpPr>
          <p:cNvPr id="4" name="Rectángulo 3">
            <a:extLst>
              <a:ext uri="{FF2B5EF4-FFF2-40B4-BE49-F238E27FC236}">
                <a16:creationId xmlns:a16="http://schemas.microsoft.com/office/drawing/2014/main" id="{1268C46D-8CF4-42C9-A612-C1124645AA99}"/>
              </a:ext>
            </a:extLst>
          </p:cNvPr>
          <p:cNvSpPr/>
          <p:nvPr/>
        </p:nvSpPr>
        <p:spPr>
          <a:xfrm>
            <a:off x="6811026" y="203237"/>
            <a:ext cx="5410306" cy="4117343"/>
          </a:xfrm>
          <a:prstGeom prst="rect">
            <a:avLst/>
          </a:prstGeom>
        </p:spPr>
        <p:txBody>
          <a:bodyPr vert="horz" lIns="91432" tIns="45716" rIns="91432" bIns="45716" rtlCol="0" anchor="t">
            <a:noAutofit/>
          </a:bodyPr>
          <a:lstStyle/>
          <a:p>
            <a:pPr lvl="1"/>
            <a:r>
              <a:rPr lang="es-ES" sz="2000" b="1" dirty="0">
                <a:solidFill>
                  <a:srgbClr val="760000"/>
                </a:solidFill>
                <a:latin typeface="Berlin Sans FB Demi" panose="020E0802020502020306" pitchFamily="34" charset="0"/>
              </a:rPr>
              <a:t>GRADOS ACADÉMICOS</a:t>
            </a:r>
          </a:p>
          <a:p>
            <a:pPr lvl="1"/>
            <a:endParaRPr lang="es-PE" sz="2000" dirty="0"/>
          </a:p>
          <a:p>
            <a:r>
              <a:rPr lang="es-ES" sz="2000" b="1" dirty="0">
                <a:solidFill>
                  <a:srgbClr val="C00000"/>
                </a:solidFill>
              </a:rPr>
              <a:t>Universidad Nacional de </a:t>
            </a:r>
            <a:r>
              <a:rPr lang="es-ES" sz="2000" b="1" dirty="0" err="1">
                <a:solidFill>
                  <a:srgbClr val="C00000"/>
                </a:solidFill>
              </a:rPr>
              <a:t>Ingenieria</a:t>
            </a:r>
            <a:r>
              <a:rPr lang="es-ES" sz="2000" b="1" dirty="0">
                <a:solidFill>
                  <a:srgbClr val="C00000"/>
                </a:solidFill>
              </a:rPr>
              <a:t> / </a:t>
            </a:r>
            <a:r>
              <a:rPr lang="es-ES" sz="2000" dirty="0">
                <a:solidFill>
                  <a:srgbClr val="C00000"/>
                </a:solidFill>
              </a:rPr>
              <a:t>Doctorado en Química / Código: 201766713</a:t>
            </a:r>
          </a:p>
          <a:p>
            <a:endParaRPr lang="es-PE" sz="2000" dirty="0">
              <a:solidFill>
                <a:srgbClr val="C00000"/>
              </a:solidFill>
            </a:endParaRPr>
          </a:p>
          <a:p>
            <a:r>
              <a:rPr lang="es-ES" sz="2000" b="1" dirty="0">
                <a:solidFill>
                  <a:srgbClr val="C00000"/>
                </a:solidFill>
              </a:rPr>
              <a:t> Pontifica Universidad Católica del Perú</a:t>
            </a:r>
            <a:endParaRPr lang="es-PE" sz="2000" dirty="0">
              <a:solidFill>
                <a:srgbClr val="C00000"/>
              </a:solidFill>
            </a:endParaRPr>
          </a:p>
          <a:p>
            <a:r>
              <a:rPr lang="es-ES" sz="2000" dirty="0">
                <a:solidFill>
                  <a:srgbClr val="C00000"/>
                </a:solidFill>
              </a:rPr>
              <a:t>Maestría en Química / Código :20156420</a:t>
            </a:r>
          </a:p>
          <a:p>
            <a:endParaRPr lang="es-PE" sz="2000" dirty="0">
              <a:solidFill>
                <a:srgbClr val="C00000"/>
              </a:solidFill>
            </a:endParaRPr>
          </a:p>
          <a:p>
            <a:r>
              <a:rPr lang="es-ES" sz="2000" b="1" dirty="0">
                <a:solidFill>
                  <a:srgbClr val="C00000"/>
                </a:solidFill>
              </a:rPr>
              <a:t>Universidad Nacional Mayor de San Marcos</a:t>
            </a:r>
            <a:endParaRPr lang="es-PE" sz="2000" dirty="0">
              <a:solidFill>
                <a:srgbClr val="C00000"/>
              </a:solidFill>
            </a:endParaRPr>
          </a:p>
          <a:p>
            <a:r>
              <a:rPr lang="es-ES" sz="2000" dirty="0">
                <a:solidFill>
                  <a:srgbClr val="C00000"/>
                </a:solidFill>
              </a:rPr>
              <a:t> Pregrado en Química / Código: 08070058</a:t>
            </a:r>
            <a:endParaRPr lang="es-PE" sz="2000" dirty="0">
              <a:solidFill>
                <a:srgbClr val="C00000"/>
              </a:solidFill>
            </a:endParaRPr>
          </a:p>
        </p:txBody>
      </p:sp>
      <p:pic>
        <p:nvPicPr>
          <p:cNvPr id="3" name="Imagen 2" descr="Un hombre con traje y corbata&#10;&#10;Descripción generada automáticamente">
            <a:extLst>
              <a:ext uri="{FF2B5EF4-FFF2-40B4-BE49-F238E27FC236}">
                <a16:creationId xmlns:a16="http://schemas.microsoft.com/office/drawing/2014/main" id="{609DB6D4-CEA2-40E4-A3ED-9EFD47CCD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07" y="1572064"/>
            <a:ext cx="3713801" cy="4303077"/>
          </a:xfrm>
          <a:prstGeom prst="rect">
            <a:avLst/>
          </a:prstGeom>
        </p:spPr>
      </p:pic>
      <p:pic>
        <p:nvPicPr>
          <p:cNvPr id="8" name="Picture 2" descr="Resultado de imagen para UNI LOGO">
            <a:extLst>
              <a:ext uri="{FF2B5EF4-FFF2-40B4-BE49-F238E27FC236}">
                <a16:creationId xmlns:a16="http://schemas.microsoft.com/office/drawing/2014/main" id="{46A6363A-6B2F-4409-A0CE-1D0CBA476F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52706" y="3663853"/>
            <a:ext cx="1224030" cy="15445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Resultado de imagen para PUCP LOGO">
            <a:extLst>
              <a:ext uri="{FF2B5EF4-FFF2-40B4-BE49-F238E27FC236}">
                <a16:creationId xmlns:a16="http://schemas.microsoft.com/office/drawing/2014/main" id="{0E65136B-0300-4019-A278-76B5A55A01F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07774" y="5408230"/>
            <a:ext cx="2816809" cy="129894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Ver las imágenes de origen">
            <a:extLst>
              <a:ext uri="{FF2B5EF4-FFF2-40B4-BE49-F238E27FC236}">
                <a16:creationId xmlns:a16="http://schemas.microsoft.com/office/drawing/2014/main" id="{51D8D6E2-C25A-4E2A-B3D3-C30D565AE9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1858" y="3656324"/>
            <a:ext cx="1601079" cy="160107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descr="Un hombre con un traje de color negro con letras blancas&#10;&#10;Descripción generada automáticamente">
            <a:extLst>
              <a:ext uri="{FF2B5EF4-FFF2-40B4-BE49-F238E27FC236}">
                <a16:creationId xmlns:a16="http://schemas.microsoft.com/office/drawing/2014/main" id="{E80D38DC-7B84-4AD9-89AE-2C2120A3893C}"/>
              </a:ext>
            </a:extLst>
          </p:cNvPr>
          <p:cNvPicPr>
            <a:picLocks noChangeAspect="1"/>
          </p:cNvPicPr>
          <p:nvPr/>
        </p:nvPicPr>
        <p:blipFill rotWithShape="1">
          <a:blip r:embed="rId6">
            <a:extLst>
              <a:ext uri="{28A0092B-C50C-407E-A947-70E740481C1C}">
                <a14:useLocalDpi xmlns:a14="http://schemas.microsoft.com/office/drawing/2010/main" val="0"/>
              </a:ext>
            </a:extLst>
          </a:blip>
          <a:srcRect l="-16836" t="1900" r="5055" b="8272"/>
          <a:stretch/>
        </p:blipFill>
        <p:spPr>
          <a:xfrm>
            <a:off x="-995865" y="203237"/>
            <a:ext cx="6528432" cy="6477529"/>
          </a:xfrm>
          <a:prstGeom prst="ellipse">
            <a:avLst/>
          </a:prstGeom>
        </p:spPr>
      </p:pic>
    </p:spTree>
    <p:extLst>
      <p:ext uri="{BB962C8B-B14F-4D97-AF65-F5344CB8AC3E}">
        <p14:creationId xmlns:p14="http://schemas.microsoft.com/office/powerpoint/2010/main" val="1188629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29B452BD-779A-46AE-AE67-935C5E2603E4}"/>
              </a:ext>
            </a:extLst>
          </p:cNvPr>
          <p:cNvSpPr/>
          <p:nvPr/>
        </p:nvSpPr>
        <p:spPr>
          <a:xfrm>
            <a:off x="0" y="0"/>
            <a:ext cx="1219146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s-PE" sz="1200"/>
          </a:p>
        </p:txBody>
      </p:sp>
      <p:sp>
        <p:nvSpPr>
          <p:cNvPr id="4" name="Rectángulo 3">
            <a:extLst>
              <a:ext uri="{FF2B5EF4-FFF2-40B4-BE49-F238E27FC236}">
                <a16:creationId xmlns:a16="http://schemas.microsoft.com/office/drawing/2014/main" id="{1268C46D-8CF4-42C9-A612-C1124645AA99}"/>
              </a:ext>
            </a:extLst>
          </p:cNvPr>
          <p:cNvSpPr/>
          <p:nvPr/>
        </p:nvSpPr>
        <p:spPr>
          <a:xfrm>
            <a:off x="6320992" y="295590"/>
            <a:ext cx="4843517" cy="6266821"/>
          </a:xfrm>
          <a:prstGeom prst="rect">
            <a:avLst/>
          </a:prstGeom>
        </p:spPr>
        <p:txBody>
          <a:bodyPr vert="horz" lIns="91432" tIns="45716" rIns="91432" bIns="45716" rtlCol="0" anchor="t">
            <a:normAutofit/>
          </a:bodyPr>
          <a:lstStyle/>
          <a:p>
            <a:pPr algn="ctr">
              <a:lnSpc>
                <a:spcPct val="90000"/>
              </a:lnSpc>
              <a:spcBef>
                <a:spcPct val="0"/>
              </a:spcBef>
              <a:spcAft>
                <a:spcPts val="600"/>
              </a:spcAft>
            </a:pPr>
            <a:r>
              <a:rPr lang="en-US" sz="2400" b="1" dirty="0">
                <a:solidFill>
                  <a:srgbClr val="760000"/>
                </a:solidFill>
                <a:latin typeface="Berlin Sans FB Demi" panose="020E0802020502020306" pitchFamily="34" charset="0"/>
                <a:ea typeface="+mj-ea"/>
                <a:cs typeface="+mj-cs"/>
              </a:rPr>
              <a:t>EXPERIENCIA LABORAL</a:t>
            </a:r>
          </a:p>
          <a:p>
            <a:pPr lvl="0" algn="just"/>
            <a:endParaRPr lang="es-PE" sz="3200" dirty="0">
              <a:solidFill>
                <a:srgbClr val="760000"/>
              </a:solidFill>
            </a:endParaRPr>
          </a:p>
          <a:p>
            <a:pPr algn="just">
              <a:lnSpc>
                <a:spcPct val="90000"/>
              </a:lnSpc>
              <a:spcBef>
                <a:spcPct val="0"/>
              </a:spcBef>
              <a:spcAft>
                <a:spcPts val="600"/>
              </a:spcAft>
            </a:pPr>
            <a:endParaRPr lang="en-US" sz="2400" b="1" dirty="0">
              <a:solidFill>
                <a:srgbClr val="000000"/>
              </a:solidFill>
              <a:latin typeface="Berlin Sans FB Demi" panose="020E0802020502020306" pitchFamily="34" charset="0"/>
              <a:ea typeface="+mj-ea"/>
              <a:cs typeface="+mj-cs"/>
            </a:endParaRPr>
          </a:p>
        </p:txBody>
      </p:sp>
      <p:pic>
        <p:nvPicPr>
          <p:cNvPr id="1026" name="Picture 2" descr="La imagen puede contener: 1 persona, sonriendo, de pie">
            <a:extLst>
              <a:ext uri="{FF2B5EF4-FFF2-40B4-BE49-F238E27FC236}">
                <a16:creationId xmlns:a16="http://schemas.microsoft.com/office/drawing/2014/main" id="{414FB46A-3ED9-4010-A35F-4AC879D379FA}"/>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r="-2" b="13693"/>
          <a:stretch/>
        </p:blipFill>
        <p:spPr bwMode="auto">
          <a:xfrm>
            <a:off x="531" y="770268"/>
            <a:ext cx="5298223" cy="6096909"/>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19" name="Picture 6" descr="Ver las imágenes de origen">
            <a:extLst>
              <a:ext uri="{FF2B5EF4-FFF2-40B4-BE49-F238E27FC236}">
                <a16:creationId xmlns:a16="http://schemas.microsoft.com/office/drawing/2014/main" id="{1710B4B9-9B8E-4D8E-AD6E-2699383493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60990" y="5627190"/>
            <a:ext cx="108831" cy="7241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5BDF0F62-8FA8-473D-A4F9-0E2EE749CE42}"/>
              </a:ext>
            </a:extLst>
          </p:cNvPr>
          <p:cNvSpPr/>
          <p:nvPr/>
        </p:nvSpPr>
        <p:spPr>
          <a:xfrm>
            <a:off x="6096000" y="886851"/>
            <a:ext cx="5870478" cy="4401205"/>
          </a:xfrm>
          <a:prstGeom prst="rect">
            <a:avLst/>
          </a:prstGeom>
        </p:spPr>
        <p:txBody>
          <a:bodyPr wrap="square">
            <a:spAutoFit/>
          </a:bodyPr>
          <a:lstStyle/>
          <a:p>
            <a:pPr marL="342894" indent="-342894" algn="just">
              <a:buFont typeface="Symbol" panose="05050102010706020507" pitchFamily="18" charset="2"/>
              <a:buChar char=""/>
            </a:pPr>
            <a:r>
              <a:rPr lang="es-ES" sz="1400" b="1" dirty="0">
                <a:solidFill>
                  <a:srgbClr val="C00000"/>
                </a:solidFill>
                <a:latin typeface="Arial" panose="020B0604020202020204" pitchFamily="34" charset="0"/>
                <a:ea typeface="Times New Roman" panose="02020603050405020304" pitchFamily="18" charset="0"/>
              </a:rPr>
              <a:t>UNIVERSIDAD NACIONAL DE INGENIERIA (UNI)</a:t>
            </a:r>
            <a:endParaRPr lang="es-PE" sz="1400" dirty="0">
              <a:solidFill>
                <a:srgbClr val="C00000"/>
              </a:solidFill>
              <a:latin typeface="Times New Roman" panose="02020603050405020304" pitchFamily="18" charset="0"/>
              <a:ea typeface="Times New Roman" panose="02020603050405020304" pitchFamily="18" charset="0"/>
            </a:endParaRPr>
          </a:p>
          <a:p>
            <a:pPr marL="457192" algn="just"/>
            <a:r>
              <a:rPr lang="es-ES" sz="1400" dirty="0">
                <a:solidFill>
                  <a:srgbClr val="C00000"/>
                </a:solidFill>
                <a:latin typeface="Arial" panose="020B0604020202020204" pitchFamily="34" charset="0"/>
                <a:ea typeface="Times New Roman" panose="02020603050405020304" pitchFamily="18" charset="0"/>
              </a:rPr>
              <a:t>Cargo	: 	Tesista de doctorado (Investigador)</a:t>
            </a:r>
            <a:endParaRPr lang="es-PE" sz="1400" dirty="0">
              <a:solidFill>
                <a:srgbClr val="C00000"/>
              </a:solidFill>
              <a:latin typeface="Times New Roman" panose="02020603050405020304" pitchFamily="18" charset="0"/>
              <a:ea typeface="Times New Roman" panose="02020603050405020304" pitchFamily="18" charset="0"/>
            </a:endParaRPr>
          </a:p>
          <a:p>
            <a:pPr marL="457192" algn="just"/>
            <a:r>
              <a:rPr lang="es-ES" sz="1400" dirty="0">
                <a:solidFill>
                  <a:srgbClr val="C00000"/>
                </a:solidFill>
                <a:latin typeface="Arial" panose="020B0604020202020204" pitchFamily="34" charset="0"/>
                <a:ea typeface="Times New Roman" panose="02020603050405020304" pitchFamily="18" charset="0"/>
              </a:rPr>
              <a:t>Periodo	: 	febrero 2019 – Julio 2019</a:t>
            </a:r>
            <a:endParaRPr lang="es-PE" sz="1400" dirty="0">
              <a:solidFill>
                <a:srgbClr val="C00000"/>
              </a:solidFill>
              <a:latin typeface="Times New Roman" panose="02020603050405020304" pitchFamily="18" charset="0"/>
              <a:ea typeface="Times New Roman" panose="02020603050405020304" pitchFamily="18" charset="0"/>
            </a:endParaRPr>
          </a:p>
          <a:p>
            <a:pPr marL="342894" indent="-342894" algn="just">
              <a:buFont typeface="Symbol" panose="05050102010706020507" pitchFamily="18" charset="2"/>
              <a:buChar char=""/>
            </a:pPr>
            <a:endParaRPr lang="es-ES" sz="1400" b="1" dirty="0">
              <a:solidFill>
                <a:srgbClr val="C00000"/>
              </a:solidFill>
              <a:latin typeface="Arial" panose="020B0604020202020204" pitchFamily="34" charset="0"/>
              <a:ea typeface="Times New Roman" panose="02020603050405020304" pitchFamily="18" charset="0"/>
            </a:endParaRPr>
          </a:p>
          <a:p>
            <a:pPr marL="342894" indent="-342894" algn="just">
              <a:buFont typeface="Symbol" panose="05050102010706020507" pitchFamily="18" charset="2"/>
              <a:buChar char=""/>
            </a:pPr>
            <a:r>
              <a:rPr lang="es-ES" sz="1400" b="1" dirty="0">
                <a:solidFill>
                  <a:srgbClr val="C00000"/>
                </a:solidFill>
                <a:latin typeface="Arial" panose="020B0604020202020204" pitchFamily="34" charset="0"/>
                <a:ea typeface="Times New Roman" panose="02020603050405020304" pitchFamily="18" charset="0"/>
              </a:rPr>
              <a:t>UNIVERSIDAD PERUANA DE CIENCIAS APLICADAS (UPC)</a:t>
            </a:r>
            <a:endParaRPr lang="es-PE" sz="1400" dirty="0">
              <a:solidFill>
                <a:srgbClr val="C00000"/>
              </a:solidFill>
              <a:latin typeface="Times New Roman" panose="02020603050405020304" pitchFamily="18" charset="0"/>
              <a:ea typeface="Times New Roman" panose="02020603050405020304" pitchFamily="18" charset="0"/>
            </a:endParaRPr>
          </a:p>
          <a:p>
            <a:pPr marL="457192" algn="just"/>
            <a:r>
              <a:rPr lang="es-ES" sz="1400" dirty="0">
                <a:solidFill>
                  <a:srgbClr val="C00000"/>
                </a:solidFill>
                <a:latin typeface="Arial" panose="020B0604020202020204" pitchFamily="34" charset="0"/>
                <a:ea typeface="Times New Roman" panose="02020603050405020304" pitchFamily="18" charset="0"/>
              </a:rPr>
              <a:t>Cargo	: 	Docente a tiempo parcial</a:t>
            </a:r>
            <a:endParaRPr lang="es-PE" sz="1400" dirty="0">
              <a:solidFill>
                <a:srgbClr val="C00000"/>
              </a:solidFill>
              <a:latin typeface="Times New Roman" panose="02020603050405020304" pitchFamily="18" charset="0"/>
              <a:ea typeface="Times New Roman" panose="02020603050405020304" pitchFamily="18" charset="0"/>
            </a:endParaRPr>
          </a:p>
          <a:p>
            <a:pPr marL="457192" algn="just"/>
            <a:r>
              <a:rPr lang="es-ES" sz="1400" dirty="0">
                <a:solidFill>
                  <a:srgbClr val="C00000"/>
                </a:solidFill>
                <a:latin typeface="Arial" panose="020B0604020202020204" pitchFamily="34" charset="0"/>
                <a:ea typeface="Times New Roman" panose="02020603050405020304" pitchFamily="18" charset="0"/>
              </a:rPr>
              <a:t>Periodo	: 	febrero 2019 – Julio 2019</a:t>
            </a:r>
            <a:endParaRPr lang="es-PE" sz="1400" dirty="0">
              <a:solidFill>
                <a:srgbClr val="C00000"/>
              </a:solidFill>
              <a:latin typeface="Times New Roman" panose="02020603050405020304" pitchFamily="18" charset="0"/>
              <a:ea typeface="Times New Roman" panose="02020603050405020304" pitchFamily="18" charset="0"/>
            </a:endParaRPr>
          </a:p>
          <a:p>
            <a:pPr algn="just"/>
            <a:r>
              <a:rPr lang="es-ES" sz="1400" b="1" dirty="0">
                <a:solidFill>
                  <a:srgbClr val="C00000"/>
                </a:solidFill>
                <a:latin typeface="Arial" panose="020B0604020202020204" pitchFamily="34" charset="0"/>
                <a:ea typeface="Times New Roman" panose="02020603050405020304" pitchFamily="18" charset="0"/>
              </a:rPr>
              <a:t> </a:t>
            </a:r>
            <a:endParaRPr lang="es-PE" sz="1400" dirty="0">
              <a:solidFill>
                <a:srgbClr val="C00000"/>
              </a:solidFill>
              <a:latin typeface="Times New Roman" panose="02020603050405020304" pitchFamily="18" charset="0"/>
              <a:ea typeface="Times New Roman" panose="02020603050405020304" pitchFamily="18" charset="0"/>
            </a:endParaRPr>
          </a:p>
          <a:p>
            <a:pPr marL="342894" indent="-342894" algn="just">
              <a:buFont typeface="Symbol" panose="05050102010706020507" pitchFamily="18" charset="2"/>
              <a:buChar char=""/>
            </a:pPr>
            <a:r>
              <a:rPr lang="es-ES" sz="1400" b="1" dirty="0">
                <a:solidFill>
                  <a:srgbClr val="C00000"/>
                </a:solidFill>
                <a:latin typeface="Arial" panose="020B0604020202020204" pitchFamily="34" charset="0"/>
                <a:ea typeface="Times New Roman" panose="02020603050405020304" pitchFamily="18" charset="0"/>
              </a:rPr>
              <a:t>UNIVERSIDAD NACIONAL MAYOR DE SAN MARCOS</a:t>
            </a:r>
            <a:endParaRPr lang="es-PE" sz="1400" dirty="0">
              <a:solidFill>
                <a:srgbClr val="C00000"/>
              </a:solidFill>
              <a:latin typeface="Times New Roman" panose="02020603050405020304" pitchFamily="18" charset="0"/>
              <a:ea typeface="Times New Roman" panose="02020603050405020304" pitchFamily="18" charset="0"/>
            </a:endParaRPr>
          </a:p>
          <a:p>
            <a:pPr marL="457192" algn="just"/>
            <a:r>
              <a:rPr lang="es-ES" sz="1400" dirty="0">
                <a:solidFill>
                  <a:srgbClr val="C00000"/>
                </a:solidFill>
                <a:latin typeface="Arial" panose="020B0604020202020204" pitchFamily="34" charset="0"/>
                <a:ea typeface="Times New Roman" panose="02020603050405020304" pitchFamily="18" charset="0"/>
              </a:rPr>
              <a:t>Cargo	: 	Docente contratado a tiempo parcial</a:t>
            </a:r>
            <a:endParaRPr lang="es-PE" sz="1400" dirty="0">
              <a:solidFill>
                <a:srgbClr val="C00000"/>
              </a:solidFill>
              <a:latin typeface="Times New Roman" panose="02020603050405020304" pitchFamily="18" charset="0"/>
              <a:ea typeface="Times New Roman" panose="02020603050405020304" pitchFamily="18" charset="0"/>
            </a:endParaRPr>
          </a:p>
          <a:p>
            <a:pPr marL="457192" algn="just"/>
            <a:r>
              <a:rPr lang="es-ES" sz="1400" dirty="0">
                <a:solidFill>
                  <a:srgbClr val="C00000"/>
                </a:solidFill>
                <a:latin typeface="Arial" panose="020B0604020202020204" pitchFamily="34" charset="0"/>
                <a:ea typeface="Times New Roman" panose="02020603050405020304" pitchFamily="18" charset="0"/>
              </a:rPr>
              <a:t>Periodo	: 	Agosto 2018 – actualidad</a:t>
            </a:r>
            <a:endParaRPr lang="es-PE" sz="1400" dirty="0">
              <a:solidFill>
                <a:srgbClr val="C00000"/>
              </a:solidFill>
              <a:latin typeface="Times New Roman" panose="02020603050405020304" pitchFamily="18" charset="0"/>
              <a:ea typeface="Times New Roman" panose="02020603050405020304" pitchFamily="18" charset="0"/>
            </a:endParaRPr>
          </a:p>
          <a:p>
            <a:pPr algn="just"/>
            <a:r>
              <a:rPr lang="es-ES" sz="1400" b="1" dirty="0">
                <a:solidFill>
                  <a:srgbClr val="C00000"/>
                </a:solidFill>
                <a:latin typeface="Arial" panose="020B0604020202020204" pitchFamily="34" charset="0"/>
                <a:ea typeface="Times New Roman" panose="02020603050405020304" pitchFamily="18" charset="0"/>
              </a:rPr>
              <a:t> </a:t>
            </a:r>
            <a:endParaRPr lang="es-PE" sz="1400" dirty="0">
              <a:solidFill>
                <a:srgbClr val="C00000"/>
              </a:solidFill>
              <a:latin typeface="Times New Roman" panose="02020603050405020304" pitchFamily="18" charset="0"/>
              <a:ea typeface="Times New Roman" panose="02020603050405020304" pitchFamily="18" charset="0"/>
            </a:endParaRPr>
          </a:p>
          <a:p>
            <a:pPr marL="342894" indent="-342894" algn="just">
              <a:buFont typeface="Symbol" panose="05050102010706020507" pitchFamily="18" charset="2"/>
              <a:buChar char=""/>
            </a:pPr>
            <a:r>
              <a:rPr lang="es-ES" sz="1400" b="1" dirty="0">
                <a:solidFill>
                  <a:srgbClr val="C00000"/>
                </a:solidFill>
                <a:latin typeface="Arial" panose="020B0604020202020204" pitchFamily="34" charset="0"/>
                <a:ea typeface="Times New Roman" panose="02020603050405020304" pitchFamily="18" charset="0"/>
              </a:rPr>
              <a:t>PONTIFICIA UNIVERSIDAD CATÓLICA DEL PERÚ.</a:t>
            </a:r>
            <a:endParaRPr lang="es-PE" sz="1400" dirty="0">
              <a:solidFill>
                <a:srgbClr val="C00000"/>
              </a:solidFill>
              <a:latin typeface="Times New Roman" panose="02020603050405020304" pitchFamily="18" charset="0"/>
              <a:ea typeface="Times New Roman" panose="02020603050405020304" pitchFamily="18" charset="0"/>
            </a:endParaRPr>
          </a:p>
          <a:p>
            <a:pPr marL="457192" algn="just"/>
            <a:r>
              <a:rPr lang="es-ES" sz="1400" dirty="0">
                <a:solidFill>
                  <a:srgbClr val="C00000"/>
                </a:solidFill>
                <a:latin typeface="Arial" panose="020B0604020202020204" pitchFamily="34" charset="0"/>
                <a:ea typeface="Times New Roman" panose="02020603050405020304" pitchFamily="18" charset="0"/>
              </a:rPr>
              <a:t>Cargo	: 	</a:t>
            </a:r>
            <a:r>
              <a:rPr lang="es-ES" sz="1400" dirty="0" err="1">
                <a:solidFill>
                  <a:srgbClr val="C00000"/>
                </a:solidFill>
                <a:latin typeface="Arial" panose="020B0604020202020204" pitchFamily="34" charset="0"/>
                <a:ea typeface="Times New Roman" panose="02020603050405020304" pitchFamily="18" charset="0"/>
              </a:rPr>
              <a:t>Predocente</a:t>
            </a:r>
            <a:endParaRPr lang="es-PE" sz="1400" dirty="0">
              <a:solidFill>
                <a:srgbClr val="C00000"/>
              </a:solidFill>
              <a:latin typeface="Times New Roman" panose="02020603050405020304" pitchFamily="18" charset="0"/>
              <a:ea typeface="Times New Roman" panose="02020603050405020304" pitchFamily="18" charset="0"/>
            </a:endParaRPr>
          </a:p>
          <a:p>
            <a:pPr marL="457192" algn="just"/>
            <a:r>
              <a:rPr lang="es-ES" sz="1400" dirty="0">
                <a:solidFill>
                  <a:srgbClr val="C00000"/>
                </a:solidFill>
                <a:latin typeface="Arial" panose="020B0604020202020204" pitchFamily="34" charset="0"/>
                <a:ea typeface="Times New Roman" panose="02020603050405020304" pitchFamily="18" charset="0"/>
              </a:rPr>
              <a:t>Periodo	: 	marzo 2017 – actualidad</a:t>
            </a:r>
            <a:endParaRPr lang="es-PE" sz="1400" dirty="0">
              <a:solidFill>
                <a:srgbClr val="C00000"/>
              </a:solidFill>
              <a:latin typeface="Times New Roman" panose="02020603050405020304" pitchFamily="18" charset="0"/>
              <a:ea typeface="Times New Roman" panose="02020603050405020304" pitchFamily="18" charset="0"/>
            </a:endParaRPr>
          </a:p>
          <a:p>
            <a:pPr algn="just"/>
            <a:r>
              <a:rPr lang="es-ES" sz="1400" b="1" dirty="0">
                <a:solidFill>
                  <a:srgbClr val="C00000"/>
                </a:solidFill>
                <a:latin typeface="Arial" panose="020B0604020202020204" pitchFamily="34" charset="0"/>
                <a:ea typeface="Times New Roman" panose="02020603050405020304" pitchFamily="18" charset="0"/>
              </a:rPr>
              <a:t> </a:t>
            </a:r>
            <a:endParaRPr lang="es-PE" sz="1400" dirty="0">
              <a:solidFill>
                <a:srgbClr val="C00000"/>
              </a:solidFill>
              <a:latin typeface="Times New Roman" panose="02020603050405020304" pitchFamily="18" charset="0"/>
              <a:ea typeface="Times New Roman" panose="02020603050405020304" pitchFamily="18" charset="0"/>
            </a:endParaRPr>
          </a:p>
          <a:p>
            <a:pPr marL="342894" indent="-342894" algn="just">
              <a:buFont typeface="Symbol" panose="05050102010706020507" pitchFamily="18" charset="2"/>
              <a:buChar char=""/>
            </a:pPr>
            <a:r>
              <a:rPr lang="es-ES" sz="1400" b="1" dirty="0">
                <a:solidFill>
                  <a:srgbClr val="C00000"/>
                </a:solidFill>
                <a:latin typeface="Arial" panose="020B0604020202020204" pitchFamily="34" charset="0"/>
                <a:ea typeface="Times New Roman" panose="02020603050405020304" pitchFamily="18" charset="0"/>
              </a:rPr>
              <a:t>UNIVERSIDAD DE INGENIERIA Y TECNOLOGÍA (UTEC)</a:t>
            </a:r>
            <a:endParaRPr lang="es-PE" sz="1400" dirty="0">
              <a:solidFill>
                <a:srgbClr val="C00000"/>
              </a:solidFill>
              <a:latin typeface="Times New Roman" panose="02020603050405020304" pitchFamily="18" charset="0"/>
              <a:ea typeface="Times New Roman" panose="02020603050405020304" pitchFamily="18" charset="0"/>
            </a:endParaRPr>
          </a:p>
          <a:p>
            <a:pPr marL="457192" algn="just"/>
            <a:r>
              <a:rPr lang="es-ES" sz="1400" dirty="0">
                <a:solidFill>
                  <a:srgbClr val="C00000"/>
                </a:solidFill>
                <a:latin typeface="Arial" panose="020B0604020202020204" pitchFamily="34" charset="0"/>
                <a:ea typeface="Times New Roman" panose="02020603050405020304" pitchFamily="18" charset="0"/>
              </a:rPr>
              <a:t>Cargo	: 	Docente a tiempo parcial</a:t>
            </a:r>
            <a:endParaRPr lang="es-PE" sz="1400" dirty="0">
              <a:solidFill>
                <a:srgbClr val="C00000"/>
              </a:solidFill>
              <a:latin typeface="Times New Roman" panose="02020603050405020304" pitchFamily="18" charset="0"/>
              <a:ea typeface="Times New Roman" panose="02020603050405020304" pitchFamily="18" charset="0"/>
            </a:endParaRPr>
          </a:p>
          <a:p>
            <a:pPr marL="457192" algn="just"/>
            <a:r>
              <a:rPr lang="es-ES" sz="1400" dirty="0">
                <a:solidFill>
                  <a:srgbClr val="C00000"/>
                </a:solidFill>
                <a:latin typeface="Arial" panose="020B0604020202020204" pitchFamily="34" charset="0"/>
                <a:ea typeface="Times New Roman" panose="02020603050405020304" pitchFamily="18" charset="0"/>
              </a:rPr>
              <a:t>Periodo	: 	febrero 2019 – Julio 2019</a:t>
            </a:r>
            <a:endParaRPr lang="es-PE" sz="1400" dirty="0">
              <a:solidFill>
                <a:srgbClr val="C00000"/>
              </a:solidFill>
              <a:latin typeface="Times New Roman" panose="02020603050405020304" pitchFamily="18" charset="0"/>
              <a:ea typeface="Times New Roman" panose="02020603050405020304" pitchFamily="18" charset="0"/>
            </a:endParaRPr>
          </a:p>
          <a:p>
            <a:pPr algn="just"/>
            <a:r>
              <a:rPr lang="es-ES" sz="1400" b="1" dirty="0">
                <a:latin typeface="Arial" panose="020B0604020202020204" pitchFamily="34" charset="0"/>
                <a:ea typeface="Times New Roman" panose="02020603050405020304" pitchFamily="18" charset="0"/>
              </a:rPr>
              <a:t> </a:t>
            </a:r>
            <a:endParaRPr lang="es-PE" sz="1400" dirty="0">
              <a:latin typeface="Times New Roman" panose="02020603050405020304" pitchFamily="18" charset="0"/>
              <a:ea typeface="Times New Roman" panose="02020603050405020304" pitchFamily="18" charset="0"/>
            </a:endParaRPr>
          </a:p>
        </p:txBody>
      </p:sp>
      <p:pic>
        <p:nvPicPr>
          <p:cNvPr id="20" name="Picture 2" descr="Resultado de imagen para UNI LOGO">
            <a:extLst>
              <a:ext uri="{FF2B5EF4-FFF2-40B4-BE49-F238E27FC236}">
                <a16:creationId xmlns:a16="http://schemas.microsoft.com/office/drawing/2014/main" id="{5EA53381-A474-4527-9C46-00FA6B0568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1876" y="5355638"/>
            <a:ext cx="1042047" cy="131488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Resultado de imagen para PUCP LOGO">
            <a:extLst>
              <a:ext uri="{FF2B5EF4-FFF2-40B4-BE49-F238E27FC236}">
                <a16:creationId xmlns:a16="http://schemas.microsoft.com/office/drawing/2014/main" id="{48844521-2243-441B-845B-C1F3AA850F8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1424"/>
          <a:stretch/>
        </p:blipFill>
        <p:spPr bwMode="auto">
          <a:xfrm>
            <a:off x="8301073" y="5377783"/>
            <a:ext cx="1171839" cy="14008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Ver las imágenes de origen">
            <a:extLst>
              <a:ext uri="{FF2B5EF4-FFF2-40B4-BE49-F238E27FC236}">
                <a16:creationId xmlns:a16="http://schemas.microsoft.com/office/drawing/2014/main" id="{8D1EBA84-3AD3-413E-8080-C254215A29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0463" y="5492050"/>
            <a:ext cx="1137943" cy="113794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utec">
            <a:extLst>
              <a:ext uri="{FF2B5EF4-FFF2-40B4-BE49-F238E27FC236}">
                <a16:creationId xmlns:a16="http://schemas.microsoft.com/office/drawing/2014/main" id="{33F1D0C4-880D-4D16-A5E2-2847391F8B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9915" y="5129098"/>
            <a:ext cx="1609585" cy="17143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Ver las imágenes de origen">
            <a:extLst>
              <a:ext uri="{FF2B5EF4-FFF2-40B4-BE49-F238E27FC236}">
                <a16:creationId xmlns:a16="http://schemas.microsoft.com/office/drawing/2014/main" id="{8BF01D8D-FE6B-4CE9-A821-DD792417B87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08018" y="5591196"/>
            <a:ext cx="918578" cy="91857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descr="Imagen que contiene interior, parado, grupo, cocina&#10;&#10;Descripción generada automáticamente">
            <a:extLst>
              <a:ext uri="{FF2B5EF4-FFF2-40B4-BE49-F238E27FC236}">
                <a16:creationId xmlns:a16="http://schemas.microsoft.com/office/drawing/2014/main" id="{CAB445B5-5D44-485E-8F6E-60479CB2D727}"/>
              </a:ext>
            </a:extLst>
          </p:cNvPr>
          <p:cNvPicPr>
            <a:picLocks noChangeAspect="1"/>
          </p:cNvPicPr>
          <p:nvPr/>
        </p:nvPicPr>
        <p:blipFill rotWithShape="1">
          <a:blip r:embed="rId9">
            <a:extLst>
              <a:ext uri="{28A0092B-C50C-407E-A947-70E740481C1C}">
                <a14:useLocalDpi xmlns:a14="http://schemas.microsoft.com/office/drawing/2010/main" val="0"/>
              </a:ext>
            </a:extLst>
          </a:blip>
          <a:srcRect l="3047" r="22651"/>
          <a:stretch/>
        </p:blipFill>
        <p:spPr>
          <a:xfrm>
            <a:off x="-1002908" y="590881"/>
            <a:ext cx="6500987" cy="6562112"/>
          </a:xfrm>
          <a:prstGeom prst="ellipse">
            <a:avLst/>
          </a:prstGeom>
        </p:spPr>
      </p:pic>
    </p:spTree>
    <p:extLst>
      <p:ext uri="{BB962C8B-B14F-4D97-AF65-F5344CB8AC3E}">
        <p14:creationId xmlns:p14="http://schemas.microsoft.com/office/powerpoint/2010/main" val="1184262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90935A24-1C51-4D06-BA55-55C2C448B029}"/>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s-PE" sz="1200"/>
          </a:p>
        </p:txBody>
      </p:sp>
      <p:sp>
        <p:nvSpPr>
          <p:cNvPr id="4" name="Rectángulo 3">
            <a:extLst>
              <a:ext uri="{FF2B5EF4-FFF2-40B4-BE49-F238E27FC236}">
                <a16:creationId xmlns:a16="http://schemas.microsoft.com/office/drawing/2014/main" id="{1268C46D-8CF4-42C9-A612-C1124645AA99}"/>
              </a:ext>
            </a:extLst>
          </p:cNvPr>
          <p:cNvSpPr/>
          <p:nvPr/>
        </p:nvSpPr>
        <p:spPr>
          <a:xfrm>
            <a:off x="6136663" y="841638"/>
            <a:ext cx="4843517" cy="6266821"/>
          </a:xfrm>
          <a:prstGeom prst="rect">
            <a:avLst/>
          </a:prstGeom>
        </p:spPr>
        <p:txBody>
          <a:bodyPr vert="horz" lIns="91432" tIns="45716" rIns="91432" bIns="45716" rtlCol="0" anchor="t">
            <a:normAutofit/>
          </a:bodyPr>
          <a:lstStyle/>
          <a:p>
            <a:pPr lvl="0" algn="just"/>
            <a:endParaRPr lang="es-ES" sz="1050" dirty="0">
              <a:solidFill>
                <a:srgbClr val="760000"/>
              </a:solidFill>
            </a:endParaRPr>
          </a:p>
          <a:p>
            <a:pPr lvl="0" algn="just"/>
            <a:r>
              <a:rPr lang="es-ES" sz="1050" dirty="0">
                <a:solidFill>
                  <a:srgbClr val="C00000"/>
                </a:solidFill>
              </a:rPr>
              <a:t>“7° Simposio Latinoamericano de Química de Coordinación y Organometálica (SILQCOM7) desarrollado en Cartagena de Indias, en Colombia, del 27 al 30 de agosto del 2019. Expositor de trabajo científico.</a:t>
            </a:r>
          </a:p>
          <a:p>
            <a:pPr lvl="0" algn="just"/>
            <a:endParaRPr lang="es-PE" sz="1050" dirty="0">
              <a:solidFill>
                <a:srgbClr val="C00000"/>
              </a:solidFill>
            </a:endParaRPr>
          </a:p>
          <a:p>
            <a:pPr lvl="0" algn="just"/>
            <a:r>
              <a:rPr lang="es-ES" sz="1050" dirty="0">
                <a:solidFill>
                  <a:srgbClr val="C00000"/>
                </a:solidFill>
              </a:rPr>
              <a:t>“47vo Congreso Mundial de la IUPAC” desarrollado en el centro de convenciones de Le </a:t>
            </a:r>
            <a:r>
              <a:rPr lang="es-ES" sz="1050" dirty="0" err="1">
                <a:solidFill>
                  <a:srgbClr val="C00000"/>
                </a:solidFill>
              </a:rPr>
              <a:t>Palais</a:t>
            </a:r>
            <a:r>
              <a:rPr lang="es-ES" sz="1050" dirty="0">
                <a:solidFill>
                  <a:srgbClr val="C00000"/>
                </a:solidFill>
              </a:rPr>
              <a:t> des Congres, en París-Francia, del 7 al 12 de Julio del 2017. Presentador de Panel científico.</a:t>
            </a:r>
          </a:p>
          <a:p>
            <a:pPr lvl="0" algn="just"/>
            <a:endParaRPr lang="es-PE" sz="1050" dirty="0">
              <a:solidFill>
                <a:srgbClr val="C00000"/>
              </a:solidFill>
            </a:endParaRPr>
          </a:p>
          <a:p>
            <a:pPr lvl="0" algn="just"/>
            <a:r>
              <a:rPr lang="es-ES" sz="1050" dirty="0">
                <a:solidFill>
                  <a:srgbClr val="C00000"/>
                </a:solidFill>
              </a:rPr>
              <a:t>“Congreso Iberoamericano de Química” desarrollado en el centro de convenciones del Colegio de químicos farmacéutico del Perú, del 16 al 19 de octubre del 2017. Presentador de Panel científico.</a:t>
            </a:r>
          </a:p>
          <a:p>
            <a:pPr lvl="0" algn="just"/>
            <a:endParaRPr lang="es-PE" sz="1050" dirty="0">
              <a:solidFill>
                <a:srgbClr val="C00000"/>
              </a:solidFill>
            </a:endParaRPr>
          </a:p>
          <a:p>
            <a:pPr lvl="0" algn="just"/>
            <a:r>
              <a:rPr lang="es-ES" sz="1050" dirty="0">
                <a:solidFill>
                  <a:srgbClr val="C00000"/>
                </a:solidFill>
              </a:rPr>
              <a:t>“46vo Congreso Mundial de la IUPAC” desarrollado en el centro de convenciones del hotel Sheraton, en Sao Paulo-Brasil, del 9 al 14 de Julio del 2017. Presentador de Panel científico.</a:t>
            </a:r>
          </a:p>
          <a:p>
            <a:pPr lvl="0" algn="just"/>
            <a:endParaRPr lang="es-ES" sz="1050" dirty="0">
              <a:solidFill>
                <a:srgbClr val="C00000"/>
              </a:solidFill>
            </a:endParaRPr>
          </a:p>
          <a:p>
            <a:pPr lvl="0" algn="just"/>
            <a:r>
              <a:rPr lang="es-ES" sz="1050" dirty="0">
                <a:solidFill>
                  <a:srgbClr val="C00000"/>
                </a:solidFill>
              </a:rPr>
              <a:t>“XXXI” Congreso Latinoamericano de Química” desarrollado en el centro de convenciones del Hotel Sheraton, en Lima-Perú, del 13 al 17 de octubre del 2015. Colaborador a cargo del equipo de trabajo de la Dr. </a:t>
            </a:r>
            <a:r>
              <a:rPr lang="es-ES" sz="1050" cap="all" dirty="0">
                <a:solidFill>
                  <a:srgbClr val="C00000"/>
                </a:solidFill>
              </a:rPr>
              <a:t>MARIA DEL ROSARIO SUN KOU.</a:t>
            </a:r>
          </a:p>
          <a:p>
            <a:pPr lvl="0" algn="just"/>
            <a:endParaRPr lang="es-PE" sz="1050" dirty="0">
              <a:solidFill>
                <a:srgbClr val="C00000"/>
              </a:solidFill>
            </a:endParaRPr>
          </a:p>
          <a:p>
            <a:pPr lvl="0" algn="just"/>
            <a:r>
              <a:rPr lang="es-ES" sz="1050" dirty="0">
                <a:solidFill>
                  <a:srgbClr val="C00000"/>
                </a:solidFill>
              </a:rPr>
              <a:t>“Semana Nacional de Ciencia, Tecnología e Innovación”, evento realizado por CONCYTEC, noviembre del 2014. Asistente. </a:t>
            </a:r>
          </a:p>
          <a:p>
            <a:pPr lvl="0" algn="just"/>
            <a:endParaRPr lang="es-PE" sz="1050" dirty="0">
              <a:solidFill>
                <a:srgbClr val="C00000"/>
              </a:solidFill>
            </a:endParaRPr>
          </a:p>
          <a:p>
            <a:pPr lvl="0" algn="just"/>
            <a:r>
              <a:rPr lang="es-ES" sz="1050" dirty="0">
                <a:solidFill>
                  <a:srgbClr val="C00000"/>
                </a:solidFill>
              </a:rPr>
              <a:t>“XXVI Congreso Peruano de Química” desarrollado en la Universidad Nacional San Agustín, Arequipa-Perú del 17 al 19 de octubre del 2012. Asistente – Expositor (asistente).</a:t>
            </a:r>
          </a:p>
          <a:p>
            <a:pPr lvl="0" algn="just"/>
            <a:endParaRPr lang="es-PE" sz="1050" dirty="0">
              <a:solidFill>
                <a:srgbClr val="C00000"/>
              </a:solidFill>
            </a:endParaRPr>
          </a:p>
          <a:p>
            <a:pPr lvl="0" algn="just"/>
            <a:r>
              <a:rPr lang="es-ES" sz="1050" dirty="0">
                <a:solidFill>
                  <a:srgbClr val="C00000"/>
                </a:solidFill>
              </a:rPr>
              <a:t>“III Feria-Seminario Internacional Energía y Ecoeficiencia 2011”, desarrollado en el Centro Cultural de la Universidad Nacional Mayo de San Marcos, Lima-Perú del 8 al 10 de Setiembre del 2011.Colaborador.</a:t>
            </a:r>
          </a:p>
          <a:p>
            <a:pPr lvl="0" algn="just"/>
            <a:endParaRPr lang="es-ES" sz="1050" dirty="0">
              <a:solidFill>
                <a:srgbClr val="C00000"/>
              </a:solidFill>
            </a:endParaRPr>
          </a:p>
          <a:p>
            <a:pPr lvl="0" algn="just"/>
            <a:r>
              <a:rPr lang="es-ES" sz="1050" dirty="0">
                <a:solidFill>
                  <a:srgbClr val="C00000"/>
                </a:solidFill>
              </a:rPr>
              <a:t>“XXV Congreso Peruano de Química” desarrollado en la Universidad Nacional Mayor de San Marcos en Lima-Perú, del 14 al 16 de octubre del 2010. Asistente</a:t>
            </a:r>
            <a:r>
              <a:rPr lang="es-ES" sz="1100" dirty="0">
                <a:solidFill>
                  <a:srgbClr val="C00000"/>
                </a:solidFill>
              </a:rPr>
              <a:t>.</a:t>
            </a:r>
            <a:endParaRPr lang="es-PE" sz="1100" dirty="0">
              <a:solidFill>
                <a:srgbClr val="C00000"/>
              </a:solidFill>
            </a:endParaRPr>
          </a:p>
          <a:p>
            <a:pPr algn="just">
              <a:lnSpc>
                <a:spcPct val="90000"/>
              </a:lnSpc>
              <a:spcBef>
                <a:spcPct val="0"/>
              </a:spcBef>
              <a:spcAft>
                <a:spcPts val="600"/>
              </a:spcAft>
            </a:pPr>
            <a:endParaRPr lang="en-US" sz="900" b="1" dirty="0">
              <a:solidFill>
                <a:srgbClr val="A20000"/>
              </a:solidFill>
              <a:latin typeface="Berlin Sans FB Demi" panose="020E0802020502020306" pitchFamily="34" charset="0"/>
              <a:ea typeface="+mj-ea"/>
              <a:cs typeface="+mj-cs"/>
            </a:endParaRPr>
          </a:p>
        </p:txBody>
      </p:sp>
      <p:pic>
        <p:nvPicPr>
          <p:cNvPr id="1026" name="Picture 2" descr="La imagen puede contener: 1 persona, sonriendo, de pie">
            <a:extLst>
              <a:ext uri="{FF2B5EF4-FFF2-40B4-BE49-F238E27FC236}">
                <a16:creationId xmlns:a16="http://schemas.microsoft.com/office/drawing/2014/main" id="{414FB46A-3ED9-4010-A35F-4AC879D379FA}"/>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r="-2" b="13693"/>
          <a:stretch/>
        </p:blipFill>
        <p:spPr bwMode="auto">
          <a:xfrm>
            <a:off x="531" y="770268"/>
            <a:ext cx="5298223" cy="6096909"/>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2" name="Picture 2" descr="Resultado de imagen de COLOMBIA BANDERA">
            <a:extLst>
              <a:ext uri="{FF2B5EF4-FFF2-40B4-BE49-F238E27FC236}">
                <a16:creationId xmlns:a16="http://schemas.microsoft.com/office/drawing/2014/main" id="{FA00E99A-F131-4170-9F59-916A74A71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7478" y="802890"/>
            <a:ext cx="789493" cy="826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er las imágenes de origen">
            <a:extLst>
              <a:ext uri="{FF2B5EF4-FFF2-40B4-BE49-F238E27FC236}">
                <a16:creationId xmlns:a16="http://schemas.microsoft.com/office/drawing/2014/main" id="{103046C4-AA6F-4A23-98C8-9866702251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62150" y="1612698"/>
            <a:ext cx="847881" cy="5902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Ver las imágenes de origen">
            <a:extLst>
              <a:ext uri="{FF2B5EF4-FFF2-40B4-BE49-F238E27FC236}">
                <a16:creationId xmlns:a16="http://schemas.microsoft.com/office/drawing/2014/main" id="{36EF52BA-299F-4D34-A7C3-06EF9F4477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00667" y="5823978"/>
            <a:ext cx="694730" cy="4622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Ver las imágenes de origen">
            <a:extLst>
              <a:ext uri="{FF2B5EF4-FFF2-40B4-BE49-F238E27FC236}">
                <a16:creationId xmlns:a16="http://schemas.microsoft.com/office/drawing/2014/main" id="{871C300B-CBEB-4684-86F5-03D746E21A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00667" y="5185363"/>
            <a:ext cx="694730" cy="4622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Ver las imágenes de origen">
            <a:extLst>
              <a:ext uri="{FF2B5EF4-FFF2-40B4-BE49-F238E27FC236}">
                <a16:creationId xmlns:a16="http://schemas.microsoft.com/office/drawing/2014/main" id="{A8936D26-44F7-4D1B-A343-76F99B4BD6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24951" y="4431748"/>
            <a:ext cx="694730" cy="4622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Ver las imágenes de origen">
            <a:extLst>
              <a:ext uri="{FF2B5EF4-FFF2-40B4-BE49-F238E27FC236}">
                <a16:creationId xmlns:a16="http://schemas.microsoft.com/office/drawing/2014/main" id="{676263B6-05F0-4BCA-B5AE-069F79D67BB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13145" y="2304498"/>
            <a:ext cx="694730" cy="4622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Ver las imágenes de origen">
            <a:extLst>
              <a:ext uri="{FF2B5EF4-FFF2-40B4-BE49-F238E27FC236}">
                <a16:creationId xmlns:a16="http://schemas.microsoft.com/office/drawing/2014/main" id="{A93B5833-6E29-4079-8E8C-942CB4DEC2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15246" y="3694179"/>
            <a:ext cx="694730" cy="4622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Ver las imágenes de origen">
            <a:extLst>
              <a:ext uri="{FF2B5EF4-FFF2-40B4-BE49-F238E27FC236}">
                <a16:creationId xmlns:a16="http://schemas.microsoft.com/office/drawing/2014/main" id="{1710B4B9-9B8E-4D8E-AD6E-26993834936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560990" y="5627190"/>
            <a:ext cx="108831" cy="724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Ver las imágenes de origen">
            <a:extLst>
              <a:ext uri="{FF2B5EF4-FFF2-40B4-BE49-F238E27FC236}">
                <a16:creationId xmlns:a16="http://schemas.microsoft.com/office/drawing/2014/main" id="{43579CF4-D661-492F-A20A-2F3E27810BA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00667" y="2992477"/>
            <a:ext cx="707207" cy="493852"/>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529615F4-60C8-4E9E-83BA-12789AC8CBEF}"/>
              </a:ext>
            </a:extLst>
          </p:cNvPr>
          <p:cNvSpPr txBox="1"/>
          <p:nvPr/>
        </p:nvSpPr>
        <p:spPr>
          <a:xfrm>
            <a:off x="3859306" y="321339"/>
            <a:ext cx="9332258" cy="341632"/>
          </a:xfrm>
          <a:prstGeom prst="rect">
            <a:avLst/>
          </a:prstGeom>
          <a:noFill/>
        </p:spPr>
        <p:txBody>
          <a:bodyPr wrap="square">
            <a:spAutoFit/>
          </a:bodyPr>
          <a:lstStyle/>
          <a:p>
            <a:pPr algn="ctr">
              <a:lnSpc>
                <a:spcPct val="90000"/>
              </a:lnSpc>
              <a:spcBef>
                <a:spcPct val="0"/>
              </a:spcBef>
              <a:spcAft>
                <a:spcPts val="600"/>
              </a:spcAft>
            </a:pPr>
            <a:r>
              <a:rPr lang="en-US" b="1" dirty="0">
                <a:solidFill>
                  <a:srgbClr val="760000"/>
                </a:solidFill>
                <a:latin typeface="Berlin Sans FB Demi" panose="020E0802020502020306" pitchFamily="34" charset="0"/>
                <a:ea typeface="+mj-ea"/>
                <a:cs typeface="+mj-cs"/>
              </a:rPr>
              <a:t>PARTICIPACIÓN COMO PONENTE:</a:t>
            </a:r>
          </a:p>
        </p:txBody>
      </p:sp>
    </p:spTree>
    <p:extLst>
      <p:ext uri="{BB962C8B-B14F-4D97-AF65-F5344CB8AC3E}">
        <p14:creationId xmlns:p14="http://schemas.microsoft.com/office/powerpoint/2010/main" val="2071508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711392-6F6D-483F-8BA5-85E696FB51C0}"/>
              </a:ext>
            </a:extLst>
          </p:cNvPr>
          <p:cNvSpPr>
            <a:spLocks noGrp="1"/>
          </p:cNvSpPr>
          <p:nvPr>
            <p:ph type="title"/>
          </p:nvPr>
        </p:nvSpPr>
        <p:spPr/>
        <p:txBody>
          <a:bodyPr/>
          <a:lstStyle/>
          <a:p>
            <a:endParaRPr lang="es-PE"/>
          </a:p>
        </p:txBody>
      </p:sp>
      <p:sp>
        <p:nvSpPr>
          <p:cNvPr id="3" name="Marcador de contenido 2">
            <a:extLst>
              <a:ext uri="{FF2B5EF4-FFF2-40B4-BE49-F238E27FC236}">
                <a16:creationId xmlns:a16="http://schemas.microsoft.com/office/drawing/2014/main" id="{E07F9E6F-F7DE-4309-ADFE-E914EDE6F286}"/>
              </a:ext>
            </a:extLst>
          </p:cNvPr>
          <p:cNvSpPr>
            <a:spLocks noGrp="1"/>
          </p:cNvSpPr>
          <p:nvPr>
            <p:ph idx="1"/>
          </p:nvPr>
        </p:nvSpPr>
        <p:spPr/>
        <p:txBody>
          <a:bodyPr/>
          <a:lstStyle/>
          <a:p>
            <a:endParaRPr lang="es-PE" dirty="0"/>
          </a:p>
        </p:txBody>
      </p:sp>
      <p:graphicFrame>
        <p:nvGraphicFramePr>
          <p:cNvPr id="4" name="Objeto 3">
            <a:hlinkClick r:id="" action="ppaction://ole?verb=0"/>
            <a:extLst>
              <a:ext uri="{FF2B5EF4-FFF2-40B4-BE49-F238E27FC236}">
                <a16:creationId xmlns:a16="http://schemas.microsoft.com/office/drawing/2014/main" id="{6EA637D5-3D31-481D-8AD2-E1CBBDAD6353}"/>
              </a:ext>
            </a:extLst>
          </p:cNvPr>
          <p:cNvGraphicFramePr>
            <a:graphicFrameLocks noChangeAspect="1"/>
          </p:cNvGraphicFramePr>
          <p:nvPr/>
        </p:nvGraphicFramePr>
        <p:xfrm>
          <a:off x="233065" y="77366"/>
          <a:ext cx="11958406" cy="6703268"/>
        </p:xfrm>
        <a:graphic>
          <a:graphicData uri="http://schemas.openxmlformats.org/presentationml/2006/ole">
            <mc:AlternateContent xmlns:mc="http://schemas.openxmlformats.org/markup-compatibility/2006">
              <mc:Choice xmlns:v="urn:schemas-microsoft-com:vml" Requires="v">
                <p:oleObj name="Presentation" r:id="rId2" imgW="3809880" imgH="2143080" progId="PowerPoint.Show.12">
                  <p:embed/>
                </p:oleObj>
              </mc:Choice>
              <mc:Fallback>
                <p:oleObj name="Presentation" r:id="rId2" imgW="3809880" imgH="2143080" progId="PowerPoint.Show.12">
                  <p:embed/>
                  <p:pic>
                    <p:nvPicPr>
                      <p:cNvPr id="4" name="Objeto 3">
                        <a:hlinkClick r:id="" action="ppaction://ole?verb=0"/>
                        <a:extLst>
                          <a:ext uri="{FF2B5EF4-FFF2-40B4-BE49-F238E27FC236}">
                            <a16:creationId xmlns:a16="http://schemas.microsoft.com/office/drawing/2014/main" id="{6EA637D5-3D31-481D-8AD2-E1CBBDAD6353}"/>
                          </a:ext>
                        </a:extLst>
                      </p:cNvPr>
                      <p:cNvPicPr/>
                      <p:nvPr/>
                    </p:nvPicPr>
                    <p:blipFill>
                      <a:blip r:embed="rId3"/>
                      <a:stretch>
                        <a:fillRect/>
                      </a:stretch>
                    </p:blipFill>
                    <p:spPr>
                      <a:xfrm>
                        <a:off x="233065" y="77366"/>
                        <a:ext cx="11958406" cy="6703268"/>
                      </a:xfrm>
                      <a:prstGeom prst="rect">
                        <a:avLst/>
                      </a:prstGeom>
                      <a:solidFill>
                        <a:schemeClr val="bg1"/>
                      </a:solidFill>
                    </p:spPr>
                  </p:pic>
                </p:oleObj>
              </mc:Fallback>
            </mc:AlternateContent>
          </a:graphicData>
        </a:graphic>
      </p:graphicFrame>
      <p:sp>
        <p:nvSpPr>
          <p:cNvPr id="5" name="Rectángulo 4">
            <a:extLst>
              <a:ext uri="{FF2B5EF4-FFF2-40B4-BE49-F238E27FC236}">
                <a16:creationId xmlns:a16="http://schemas.microsoft.com/office/drawing/2014/main" id="{EF78905D-BAB2-4488-B894-804E3BF41488}"/>
              </a:ext>
            </a:extLst>
          </p:cNvPr>
          <p:cNvSpPr/>
          <p:nvPr/>
        </p:nvSpPr>
        <p:spPr>
          <a:xfrm>
            <a:off x="15596" y="595"/>
            <a:ext cx="3820679" cy="6857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3200"/>
          </a:p>
        </p:txBody>
      </p:sp>
      <p:pic>
        <p:nvPicPr>
          <p:cNvPr id="7" name="Picture 4" descr="Resultado de imagen para UNIVERSIDAD DE FLORIDA LOGO">
            <a:extLst>
              <a:ext uri="{FF2B5EF4-FFF2-40B4-BE49-F238E27FC236}">
                <a16:creationId xmlns:a16="http://schemas.microsoft.com/office/drawing/2014/main" id="{FDCC1176-B550-4163-81EA-5DB77080BF0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488" y="648473"/>
            <a:ext cx="2723387" cy="8325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Resultado de imagen para UNIVERSIDAD DE SAO PAULO LOGO">
            <a:extLst>
              <a:ext uri="{FF2B5EF4-FFF2-40B4-BE49-F238E27FC236}">
                <a16:creationId xmlns:a16="http://schemas.microsoft.com/office/drawing/2014/main" id="{E294F09F-F7AB-4D7B-A76C-C63AD2992D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8331" y="1842237"/>
            <a:ext cx="1714351" cy="17143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Resultado de imagen para UPCH LOGO">
            <a:extLst>
              <a:ext uri="{FF2B5EF4-FFF2-40B4-BE49-F238E27FC236}">
                <a16:creationId xmlns:a16="http://schemas.microsoft.com/office/drawing/2014/main" id="{F6D49A74-6C17-4200-B9B2-A509A18F4D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217" y="5774233"/>
            <a:ext cx="2570580" cy="9591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n relacionada">
            <a:extLst>
              <a:ext uri="{FF2B5EF4-FFF2-40B4-BE49-F238E27FC236}">
                <a16:creationId xmlns:a16="http://schemas.microsoft.com/office/drawing/2014/main" id="{77DE7D8A-0D1A-444F-978D-C52C1638721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745" b="10792"/>
          <a:stretch/>
        </p:blipFill>
        <p:spPr bwMode="auto">
          <a:xfrm>
            <a:off x="1200842" y="3969434"/>
            <a:ext cx="1698793" cy="12989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Ver las imágenes de origen">
            <a:extLst>
              <a:ext uri="{FF2B5EF4-FFF2-40B4-BE49-F238E27FC236}">
                <a16:creationId xmlns:a16="http://schemas.microsoft.com/office/drawing/2014/main" id="{8408490F-8F12-43D1-98F4-F9511C00F18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5708" y="5945593"/>
            <a:ext cx="694730" cy="46226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Ver las imágenes de origen">
            <a:extLst>
              <a:ext uri="{FF2B5EF4-FFF2-40B4-BE49-F238E27FC236}">
                <a16:creationId xmlns:a16="http://schemas.microsoft.com/office/drawing/2014/main" id="{226997C6-33E6-4002-B2F4-E6BF2B44D07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450" y="4371980"/>
            <a:ext cx="707207" cy="4938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Ver las imágenes de origen">
            <a:extLst>
              <a:ext uri="{FF2B5EF4-FFF2-40B4-BE49-F238E27FC236}">
                <a16:creationId xmlns:a16="http://schemas.microsoft.com/office/drawing/2014/main" id="{25166A88-27E7-40C1-9C85-9A1E5F6BB0F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5217" y="2292727"/>
            <a:ext cx="707207" cy="493852"/>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Ver las imágenes de origen">
            <a:extLst>
              <a:ext uri="{FF2B5EF4-FFF2-40B4-BE49-F238E27FC236}">
                <a16:creationId xmlns:a16="http://schemas.microsoft.com/office/drawing/2014/main" id="{27AA6B21-1317-48B4-922B-F8970310D1D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5234" y="827410"/>
            <a:ext cx="663423" cy="372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989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Mano de una persona con una camisa azul&#10;&#10;Descripción generada automáticamente con confianza baja">
            <a:extLst>
              <a:ext uri="{FF2B5EF4-FFF2-40B4-BE49-F238E27FC236}">
                <a16:creationId xmlns:a16="http://schemas.microsoft.com/office/drawing/2014/main" id="{674804A5-C1D4-4AEB-9C97-D5CAE96DDA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3354" y="3093878"/>
            <a:ext cx="5904762" cy="3504762"/>
          </a:xfrm>
          <a:prstGeom prst="rect">
            <a:avLst/>
          </a:prstGeom>
        </p:spPr>
      </p:pic>
      <p:sp>
        <p:nvSpPr>
          <p:cNvPr id="4" name="Marcador de número de diapositiva 3">
            <a:extLst>
              <a:ext uri="{FF2B5EF4-FFF2-40B4-BE49-F238E27FC236}">
                <a16:creationId xmlns:a16="http://schemas.microsoft.com/office/drawing/2014/main" id="{68D3AC8B-FFC3-45ED-956F-E86CEDA8C0A9}"/>
              </a:ext>
            </a:extLst>
          </p:cNvPr>
          <p:cNvSpPr>
            <a:spLocks noGrp="1"/>
          </p:cNvSpPr>
          <p:nvPr>
            <p:ph type="sldNum" sz="quarter" idx="12"/>
          </p:nvPr>
        </p:nvSpPr>
        <p:spPr/>
        <p:txBody>
          <a:bodyPr/>
          <a:lstStyle/>
          <a:p>
            <a:fld id="{D4B21BF1-848D-4727-9C7A-84E9C46846F8}" type="slidenum">
              <a:rPr lang="es-PE" smtClean="0"/>
              <a:t>7</a:t>
            </a:fld>
            <a:endParaRPr lang="es-PE"/>
          </a:p>
        </p:txBody>
      </p:sp>
      <p:sp>
        <p:nvSpPr>
          <p:cNvPr id="5" name="テキスト プレースホルダー 7">
            <a:extLst>
              <a:ext uri="{FF2B5EF4-FFF2-40B4-BE49-F238E27FC236}">
                <a16:creationId xmlns:a16="http://schemas.microsoft.com/office/drawing/2014/main" id="{948BBD94-D7CA-4FA5-9549-4D97D6F81C2B}"/>
              </a:ext>
            </a:extLst>
          </p:cNvPr>
          <p:cNvSpPr txBox="1">
            <a:spLocks/>
          </p:cNvSpPr>
          <p:nvPr/>
        </p:nvSpPr>
        <p:spPr>
          <a:xfrm>
            <a:off x="636640" y="191297"/>
            <a:ext cx="10519172" cy="849652"/>
          </a:xfrm>
          <a:prstGeom prst="rect">
            <a:avLst/>
          </a:prstGeom>
        </p:spPr>
        <p:txBody>
          <a:bodyPr vert="horz" lIns="108850" tIns="54425" rIns="108850" bIns="54425" rtlCol="0" anchor="ctr">
            <a:normAutofit/>
          </a:bodyPr>
          <a:lstStyle>
            <a:lvl1pPr marL="0" indent="0" algn="ctr" defTabSz="1632753" rtl="0" eaLnBrk="1" latinLnBrk="0" hangingPunct="1">
              <a:lnSpc>
                <a:spcPct val="120000"/>
              </a:lnSpc>
              <a:spcBef>
                <a:spcPts val="1200"/>
              </a:spcBef>
              <a:buFont typeface="Arial" panose="020B0604020202020204" pitchFamily="34" charset="0"/>
              <a:buNone/>
              <a:defRPr kumimoji="1" sz="4400" kern="1200" baseline="0">
                <a:solidFill>
                  <a:schemeClr val="bg1"/>
                </a:solidFill>
                <a:latin typeface="Route 159 Light"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defRPr/>
            </a:pPr>
            <a:r>
              <a:rPr lang="es-MX" sz="4000" b="1" dirty="0">
                <a:solidFill>
                  <a:srgbClr val="760000"/>
                </a:solidFill>
                <a:latin typeface="Route 159 Light"/>
              </a:rPr>
              <a:t>La Química como ciencia</a:t>
            </a:r>
            <a:endParaRPr lang="es-PE" sz="4000" b="1" dirty="0">
              <a:solidFill>
                <a:srgbClr val="760000"/>
              </a:solidFill>
              <a:latin typeface="Route 159 Light"/>
            </a:endParaRPr>
          </a:p>
        </p:txBody>
      </p:sp>
      <p:sp>
        <p:nvSpPr>
          <p:cNvPr id="7" name="CuadroTexto 6">
            <a:extLst>
              <a:ext uri="{FF2B5EF4-FFF2-40B4-BE49-F238E27FC236}">
                <a16:creationId xmlns:a16="http://schemas.microsoft.com/office/drawing/2014/main" id="{8A3D31F2-C15C-42CB-91F5-831B23ECC09C}"/>
              </a:ext>
            </a:extLst>
          </p:cNvPr>
          <p:cNvSpPr txBox="1"/>
          <p:nvPr/>
        </p:nvSpPr>
        <p:spPr>
          <a:xfrm>
            <a:off x="1443886" y="1184359"/>
            <a:ext cx="10076793" cy="1200329"/>
          </a:xfrm>
          <a:prstGeom prst="rect">
            <a:avLst/>
          </a:prstGeom>
          <a:noFill/>
        </p:spPr>
        <p:txBody>
          <a:bodyPr wrap="square">
            <a:spAutoFit/>
          </a:bodyPr>
          <a:lstStyle/>
          <a:p>
            <a:pPr algn="ctr"/>
            <a:r>
              <a:rPr lang="es-PE" sz="2400" dirty="0">
                <a:solidFill>
                  <a:srgbClr val="C00000"/>
                </a:solidFill>
              </a:rPr>
              <a:t>La </a:t>
            </a:r>
            <a:r>
              <a:rPr lang="es-PE" sz="2400" b="1" dirty="0">
                <a:solidFill>
                  <a:srgbClr val="C00000"/>
                </a:solidFill>
              </a:rPr>
              <a:t>QUÍMICA</a:t>
            </a:r>
            <a:r>
              <a:rPr lang="es-PE" sz="2400" dirty="0">
                <a:solidFill>
                  <a:srgbClr val="C00000"/>
                </a:solidFill>
              </a:rPr>
              <a:t>  es una rama de las ciencias naturales, que estudia a la </a:t>
            </a:r>
            <a:r>
              <a:rPr lang="es-PE" sz="2400" b="1" dirty="0">
                <a:solidFill>
                  <a:srgbClr val="C00000"/>
                </a:solidFill>
              </a:rPr>
              <a:t>MATERIA</a:t>
            </a:r>
            <a:r>
              <a:rPr lang="es-PE" sz="2400" dirty="0">
                <a:solidFill>
                  <a:srgbClr val="C00000"/>
                </a:solidFill>
              </a:rPr>
              <a:t> y nos da a conocer  su </a:t>
            </a:r>
            <a:r>
              <a:rPr lang="es-PE" sz="2400" b="1" dirty="0">
                <a:solidFill>
                  <a:srgbClr val="C00000"/>
                </a:solidFill>
              </a:rPr>
              <a:t>composición,</a:t>
            </a:r>
            <a:r>
              <a:rPr lang="es-PE" sz="2400" dirty="0">
                <a:solidFill>
                  <a:srgbClr val="C00000"/>
                </a:solidFill>
              </a:rPr>
              <a:t> </a:t>
            </a:r>
            <a:r>
              <a:rPr lang="es-PE" sz="2400" b="1" dirty="0">
                <a:solidFill>
                  <a:srgbClr val="C00000"/>
                </a:solidFill>
              </a:rPr>
              <a:t>estructura</a:t>
            </a:r>
            <a:r>
              <a:rPr lang="es-PE" sz="2400" dirty="0">
                <a:solidFill>
                  <a:srgbClr val="C00000"/>
                </a:solidFill>
              </a:rPr>
              <a:t>, </a:t>
            </a:r>
            <a:r>
              <a:rPr lang="es-PE" sz="2400" b="1" dirty="0">
                <a:solidFill>
                  <a:srgbClr val="C00000"/>
                </a:solidFill>
              </a:rPr>
              <a:t>propiedades </a:t>
            </a:r>
            <a:r>
              <a:rPr lang="es-PE" sz="2400" dirty="0">
                <a:solidFill>
                  <a:srgbClr val="C00000"/>
                </a:solidFill>
              </a:rPr>
              <a:t>y sus procesos de </a:t>
            </a:r>
            <a:r>
              <a:rPr lang="es-PE" sz="2400" b="1" dirty="0">
                <a:solidFill>
                  <a:srgbClr val="C00000"/>
                </a:solidFill>
              </a:rPr>
              <a:t>trasformación</a:t>
            </a:r>
            <a:endParaRPr lang="es-PE" sz="2400" dirty="0">
              <a:solidFill>
                <a:srgbClr val="C00000"/>
              </a:solidFill>
            </a:endParaRPr>
          </a:p>
        </p:txBody>
      </p:sp>
      <p:pic>
        <p:nvPicPr>
          <p:cNvPr id="10" name="Imagen 9" descr="Imagen que contiene interior, tabla, botella, computadora&#10;&#10;Descripción generada automáticamente">
            <a:extLst>
              <a:ext uri="{FF2B5EF4-FFF2-40B4-BE49-F238E27FC236}">
                <a16:creationId xmlns:a16="http://schemas.microsoft.com/office/drawing/2014/main" id="{3C828AAA-EB74-4240-9E64-8A2D59826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653" y="4755764"/>
            <a:ext cx="3008694" cy="1694085"/>
          </a:xfrm>
          <a:prstGeom prst="rect">
            <a:avLst/>
          </a:prstGeom>
        </p:spPr>
      </p:pic>
      <p:pic>
        <p:nvPicPr>
          <p:cNvPr id="12" name="Imagen 11" descr="Un dibujo de una botella&#10;&#10;Descripción generada automáticamente con confianza baja">
            <a:extLst>
              <a:ext uri="{FF2B5EF4-FFF2-40B4-BE49-F238E27FC236}">
                <a16:creationId xmlns:a16="http://schemas.microsoft.com/office/drawing/2014/main" id="{B5DE7935-E283-4753-B52C-E32716EFED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103" y="2922626"/>
            <a:ext cx="3847265" cy="3847265"/>
          </a:xfrm>
          <a:prstGeom prst="rect">
            <a:avLst/>
          </a:prstGeom>
        </p:spPr>
      </p:pic>
      <p:pic>
        <p:nvPicPr>
          <p:cNvPr id="14" name="Imagen 13" descr="Calendario&#10;&#10;Descripción generada automáticamente con confianza baja">
            <a:extLst>
              <a:ext uri="{FF2B5EF4-FFF2-40B4-BE49-F238E27FC236}">
                <a16:creationId xmlns:a16="http://schemas.microsoft.com/office/drawing/2014/main" id="{2F08D0BA-15C8-4C30-8805-A376A1F58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1946" y="2447115"/>
            <a:ext cx="2308649" cy="2308649"/>
          </a:xfrm>
          <a:prstGeom prst="rect">
            <a:avLst/>
          </a:prstGeom>
        </p:spPr>
      </p:pic>
      <p:pic>
        <p:nvPicPr>
          <p:cNvPr id="16" name="Imagen 15" descr="Botella de plástico con una etiqueta de color blanco&#10;&#10;Descripción generada automáticamente con confianza baja">
            <a:extLst>
              <a:ext uri="{FF2B5EF4-FFF2-40B4-BE49-F238E27FC236}">
                <a16:creationId xmlns:a16="http://schemas.microsoft.com/office/drawing/2014/main" id="{49D0D13A-B877-48D7-A452-CF7BBA0C0D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8584" y="1840489"/>
            <a:ext cx="3143072" cy="3143072"/>
          </a:xfrm>
          <a:prstGeom prst="rect">
            <a:avLst/>
          </a:prstGeom>
        </p:spPr>
      </p:pic>
    </p:spTree>
    <p:extLst>
      <p:ext uri="{BB962C8B-B14F-4D97-AF65-F5344CB8AC3E}">
        <p14:creationId xmlns:p14="http://schemas.microsoft.com/office/powerpoint/2010/main" val="354296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972463" y="309322"/>
            <a:ext cx="2952328" cy="738428"/>
          </a:xfrm>
        </p:spPr>
        <p:txBody>
          <a:bodyPr>
            <a:noAutofit/>
          </a:bodyPr>
          <a:lstStyle/>
          <a:p>
            <a:pPr algn="l"/>
            <a:r>
              <a:rPr lang="es-PE" sz="3600" b="1" dirty="0">
                <a:solidFill>
                  <a:srgbClr val="FF0000"/>
                </a:solidFill>
                <a:latin typeface="Route 159 Light"/>
              </a:rPr>
              <a:t>Problema 1</a:t>
            </a:r>
          </a:p>
        </p:txBody>
      </p:sp>
      <p:sp>
        <p:nvSpPr>
          <p:cNvPr id="7170" name="1 Marcador de número de diapositiva"/>
          <p:cNvSpPr>
            <a:spLocks noGrp="1"/>
          </p:cNvSpPr>
          <p:nvPr>
            <p:ph type="sldNum" sz="quarter" idx="12"/>
          </p:nvPr>
        </p:nvSpPr>
        <p:spPr>
          <a:noFill/>
        </p:spPr>
        <p:txBody>
          <a:bodyPr/>
          <a:lstStyle/>
          <a:p>
            <a:fld id="{9F5DF416-F770-400E-9FBB-2CB794EE5492}" type="slidenum">
              <a:rPr lang="es-ES" smtClean="0"/>
              <a:pPr/>
              <a:t>8</a:t>
            </a:fld>
            <a:endParaRPr lang="es-ES"/>
          </a:p>
        </p:txBody>
      </p:sp>
      <p:sp>
        <p:nvSpPr>
          <p:cNvPr id="10" name="Rectángulo 9"/>
          <p:cNvSpPr/>
          <p:nvPr/>
        </p:nvSpPr>
        <p:spPr>
          <a:xfrm>
            <a:off x="1730725" y="1526588"/>
            <a:ext cx="9115952" cy="3108543"/>
          </a:xfrm>
          <a:prstGeom prst="rect">
            <a:avLst/>
          </a:prstGeom>
        </p:spPr>
        <p:txBody>
          <a:bodyPr wrap="square">
            <a:spAutoFit/>
          </a:bodyPr>
          <a:lstStyle/>
          <a:p>
            <a:pPr marR="1905" lvl="0" algn="just" fontAlgn="base">
              <a:spcAft>
                <a:spcPts val="0"/>
              </a:spcAft>
              <a:buSzPts val="1300"/>
              <a:tabLst>
                <a:tab pos="285750" algn="l"/>
              </a:tabLst>
            </a:pPr>
            <a:r>
              <a:rPr lang="es-PE" sz="2800" u="none" strike="noStrike" dirty="0">
                <a:solidFill>
                  <a:srgbClr val="C00000"/>
                </a:solidFill>
                <a:effectLst/>
                <a:ea typeface="MS Mincho" panose="02020609040205080304" pitchFamily="49" charset="-128"/>
                <a:cs typeface="Times New Roman" panose="02020603050405020304" pitchFamily="18" charset="0"/>
              </a:rPr>
              <a:t>No es una Rama de la química:</a:t>
            </a:r>
          </a:p>
          <a:p>
            <a:pPr marL="285750" algn="just">
              <a:spcAft>
                <a:spcPts val="0"/>
              </a:spcAft>
              <a:tabLst>
                <a:tab pos="514350" algn="l"/>
              </a:tabLst>
            </a:pPr>
            <a:endParaRPr lang="es-PE" sz="2800" dirty="0">
              <a:solidFill>
                <a:srgbClr val="C00000"/>
              </a:solidFill>
              <a:ea typeface="MS Mincho" panose="02020609040205080304" pitchFamily="49" charset="-128"/>
              <a:cs typeface="Times New Roman" panose="02020603050405020304" pitchFamily="18" charset="0"/>
            </a:endParaRPr>
          </a:p>
          <a:p>
            <a:pPr marL="285750" algn="just">
              <a:spcAft>
                <a:spcPts val="0"/>
              </a:spcAft>
              <a:tabLst>
                <a:tab pos="514350" algn="l"/>
              </a:tabLst>
            </a:pPr>
            <a:r>
              <a:rPr lang="es-PE" sz="2800" dirty="0">
                <a:solidFill>
                  <a:srgbClr val="C00000"/>
                </a:solidFill>
                <a:effectLst/>
                <a:ea typeface="MS Mincho" panose="02020609040205080304" pitchFamily="49" charset="-128"/>
              </a:rPr>
              <a:t>A)	Inorgánica</a:t>
            </a:r>
          </a:p>
          <a:p>
            <a:pPr marL="285750" algn="just">
              <a:spcAft>
                <a:spcPts val="0"/>
              </a:spcAft>
              <a:tabLst>
                <a:tab pos="514350" algn="l"/>
              </a:tabLst>
            </a:pPr>
            <a:r>
              <a:rPr lang="es-PE" sz="2800" dirty="0">
                <a:solidFill>
                  <a:srgbClr val="C00000"/>
                </a:solidFill>
                <a:effectLst/>
                <a:ea typeface="MS Mincho" panose="02020609040205080304" pitchFamily="49" charset="-128"/>
              </a:rPr>
              <a:t>B)	Orgánica</a:t>
            </a:r>
          </a:p>
          <a:p>
            <a:pPr marL="285750" algn="just">
              <a:spcAft>
                <a:spcPts val="0"/>
              </a:spcAft>
              <a:tabLst>
                <a:tab pos="514350" algn="l"/>
              </a:tabLst>
            </a:pPr>
            <a:r>
              <a:rPr lang="es-PE" sz="2800" dirty="0">
                <a:solidFill>
                  <a:srgbClr val="C00000"/>
                </a:solidFill>
                <a:effectLst/>
                <a:ea typeface="MS Mincho" panose="02020609040205080304" pitchFamily="49" charset="-128"/>
              </a:rPr>
              <a:t>C)	Fisicoquímica</a:t>
            </a:r>
          </a:p>
          <a:p>
            <a:pPr marL="285750" algn="just">
              <a:spcAft>
                <a:spcPts val="0"/>
              </a:spcAft>
              <a:tabLst>
                <a:tab pos="514350" algn="l"/>
              </a:tabLst>
            </a:pPr>
            <a:r>
              <a:rPr lang="es-PE" sz="2800" dirty="0">
                <a:solidFill>
                  <a:srgbClr val="C00000"/>
                </a:solidFill>
                <a:effectLst/>
                <a:ea typeface="MS Mincho" panose="02020609040205080304" pitchFamily="49" charset="-128"/>
              </a:rPr>
              <a:t>D)	Analítica</a:t>
            </a:r>
          </a:p>
          <a:p>
            <a:pPr marL="285750" algn="just">
              <a:spcAft>
                <a:spcPts val="0"/>
              </a:spcAft>
              <a:tabLst>
                <a:tab pos="514350" algn="l"/>
              </a:tabLst>
            </a:pPr>
            <a:r>
              <a:rPr lang="pt-BR" sz="2800" dirty="0">
                <a:solidFill>
                  <a:srgbClr val="C00000"/>
                </a:solidFill>
                <a:effectLst/>
                <a:ea typeface="MS Mincho" panose="02020609040205080304" pitchFamily="49" charset="-128"/>
              </a:rPr>
              <a:t>E)	</a:t>
            </a:r>
            <a:r>
              <a:rPr lang="pt-BR" sz="2800" dirty="0" err="1">
                <a:solidFill>
                  <a:srgbClr val="C00000"/>
                </a:solidFill>
                <a:effectLst/>
                <a:ea typeface="MS Mincho" panose="02020609040205080304" pitchFamily="49" charset="-128"/>
              </a:rPr>
              <a:t>Astrología</a:t>
            </a:r>
            <a:endParaRPr lang="es-PE" sz="2800" dirty="0">
              <a:solidFill>
                <a:srgbClr val="C00000"/>
              </a:solidFill>
              <a:effectLst/>
              <a:ea typeface="MS Mincho" panose="02020609040205080304" pitchFamily="49" charset="-128"/>
            </a:endParaRPr>
          </a:p>
        </p:txBody>
      </p:sp>
      <p:pic>
        <p:nvPicPr>
          <p:cNvPr id="1026" name="Picture 2" descr="Resultado de imagen de RAMAS DE LA QUIMICA">
            <a:extLst>
              <a:ext uri="{FF2B5EF4-FFF2-40B4-BE49-F238E27FC236}">
                <a16:creationId xmlns:a16="http://schemas.microsoft.com/office/drawing/2014/main" id="{8A3D3209-0DB6-4920-A48A-74FFA09C4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2240" y="568912"/>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830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DDB90292-9845-436B-9ADB-3220A2B8D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 y="0"/>
            <a:ext cx="1219147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59E9C702-FDCE-4F00-A94C-9B5F32039AA1}"/>
              </a:ext>
            </a:extLst>
          </p:cNvPr>
          <p:cNvSpPr/>
          <p:nvPr/>
        </p:nvSpPr>
        <p:spPr>
          <a:xfrm>
            <a:off x="2854872" y="384907"/>
            <a:ext cx="5863460" cy="1631216"/>
          </a:xfrm>
          <a:prstGeom prst="rect">
            <a:avLst/>
          </a:prstGeom>
          <a:ln w="3175">
            <a:solidFill>
              <a:schemeClr val="bg1"/>
            </a:solidFill>
          </a:ln>
        </p:spPr>
        <p:txBody>
          <a:bodyPr wrap="square">
            <a:spAutoFit/>
          </a:bodyPr>
          <a:lstStyle/>
          <a:p>
            <a:pPr algn="ctr"/>
            <a:r>
              <a:rPr lang="es-MX" sz="2000" dirty="0">
                <a:ln w="3175">
                  <a:solidFill>
                    <a:srgbClr val="660033"/>
                  </a:solidFill>
                </a:ln>
                <a:solidFill>
                  <a:srgbClr val="A20000"/>
                </a:solidFill>
                <a:latin typeface="Segoe UI Historic" panose="020B0502040204020203" pitchFamily="34" charset="0"/>
              </a:rPr>
              <a:t>"Investigadores de la Universidad de </a:t>
            </a:r>
            <a:r>
              <a:rPr lang="es-MX" sz="2000" dirty="0" err="1">
                <a:ln w="3175">
                  <a:solidFill>
                    <a:srgbClr val="660033"/>
                  </a:solidFill>
                </a:ln>
                <a:solidFill>
                  <a:srgbClr val="A20000"/>
                </a:solidFill>
                <a:latin typeface="Segoe UI Historic" panose="020B0502040204020203" pitchFamily="34" charset="0"/>
              </a:rPr>
              <a:t>Lethbridge</a:t>
            </a:r>
            <a:r>
              <a:rPr lang="es-MX" sz="2000" dirty="0">
                <a:ln w="3175">
                  <a:solidFill>
                    <a:srgbClr val="660033"/>
                  </a:solidFill>
                </a:ln>
                <a:solidFill>
                  <a:srgbClr val="A20000"/>
                </a:solidFill>
                <a:latin typeface="Segoe UI Historic" panose="020B0502040204020203" pitchFamily="34" charset="0"/>
              </a:rPr>
              <a:t>, junto con sus socios, han descubierto que extractos específicos de cannabis sativa se muestran prometedores como tratamiento adicional para COVID-19</a:t>
            </a:r>
            <a:r>
              <a:rPr lang="es-PE" sz="2000" dirty="0">
                <a:ln w="3175">
                  <a:solidFill>
                    <a:srgbClr val="660033"/>
                  </a:solidFill>
                </a:ln>
                <a:solidFill>
                  <a:srgbClr val="A20000"/>
                </a:solidFill>
              </a:rPr>
              <a:t>”</a:t>
            </a:r>
          </a:p>
        </p:txBody>
      </p:sp>
    </p:spTree>
    <p:extLst>
      <p:ext uri="{BB962C8B-B14F-4D97-AF65-F5344CB8AC3E}">
        <p14:creationId xmlns:p14="http://schemas.microsoft.com/office/powerpoint/2010/main" val="3132176711"/>
      </p:ext>
    </p:extLst>
  </p:cSld>
  <p:clrMapOvr>
    <a:masterClrMapping/>
  </p:clrMapOvr>
  <mc:AlternateContent xmlns:mc="http://schemas.openxmlformats.org/markup-compatibility/2006" xmlns:p14="http://schemas.microsoft.com/office/powerpoint/2010/main">
    <mc:Choice Requires="p14">
      <p:transition p14:dur="0" advTm="4273"/>
    </mc:Choice>
    <mc:Fallback xmlns="">
      <p:transition advTm="4273"/>
    </mc:Fallback>
  </mc:AlternateContent>
</p:sld>
</file>

<file path=ppt/theme/theme1.xml><?xml version="1.0" encoding="utf-8"?>
<a:theme xmlns:a="http://schemas.openxmlformats.org/drawingml/2006/main" name="Default Theme">
  <a:themeElements>
    <a:clrScheme name="INFO 2">
      <a:dk1>
        <a:srgbClr val="AAAAAA"/>
      </a:dk1>
      <a:lt1>
        <a:srgbClr val="FFFFFF"/>
      </a:lt1>
      <a:dk2>
        <a:srgbClr val="08204D"/>
      </a:dk2>
      <a:lt2>
        <a:srgbClr val="FFFFFF"/>
      </a:lt2>
      <a:accent1>
        <a:srgbClr val="425EAB"/>
      </a:accent1>
      <a:accent2>
        <a:srgbClr val="55C589"/>
      </a:accent2>
      <a:accent3>
        <a:srgbClr val="FA7F6D"/>
      </a:accent3>
      <a:accent4>
        <a:srgbClr val="1682D0"/>
      </a:accent4>
      <a:accent5>
        <a:srgbClr val="FDA328"/>
      </a:accent5>
      <a:accent6>
        <a:srgbClr val="DDDEDD"/>
      </a:accent6>
      <a:hlink>
        <a:srgbClr val="E54E69"/>
      </a:hlink>
      <a:folHlink>
        <a:srgbClr val="B7C5E1"/>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6FBFFF"/>
            </a:gs>
            <a:gs pos="98000">
              <a:srgbClr val="3C8BFF"/>
            </a:gs>
          </a:gsLst>
          <a:lin ang="54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6516</TotalTime>
  <Words>1594</Words>
  <Application>Microsoft Office PowerPoint</Application>
  <PresentationFormat>Panorámica</PresentationFormat>
  <Paragraphs>247</Paragraphs>
  <Slides>28</Slides>
  <Notes>10</Notes>
  <HiddenSlides>0</HiddenSlides>
  <MMClips>0</MMClips>
  <ScaleCrop>false</ScaleCrop>
  <HeadingPairs>
    <vt:vector size="8" baseType="variant">
      <vt:variant>
        <vt:lpstr>Fuentes usadas</vt:lpstr>
      </vt:variant>
      <vt:variant>
        <vt:i4>18</vt:i4>
      </vt:variant>
      <vt:variant>
        <vt:lpstr>Tema</vt:lpstr>
      </vt:variant>
      <vt:variant>
        <vt:i4>1</vt:i4>
      </vt:variant>
      <vt:variant>
        <vt:lpstr>Servidores OLE incrustados</vt:lpstr>
      </vt:variant>
      <vt:variant>
        <vt:i4>2</vt:i4>
      </vt:variant>
      <vt:variant>
        <vt:lpstr>Títulos de diapositiva</vt:lpstr>
      </vt:variant>
      <vt:variant>
        <vt:i4>28</vt:i4>
      </vt:variant>
    </vt:vector>
  </HeadingPairs>
  <TitlesOfParts>
    <vt:vector size="49" baseType="lpstr">
      <vt:lpstr>Abadi</vt:lpstr>
      <vt:lpstr>arial</vt:lpstr>
      <vt:lpstr>arial</vt:lpstr>
      <vt:lpstr>Berlin Sans FB Demi</vt:lpstr>
      <vt:lpstr>Bubblegum Sans</vt:lpstr>
      <vt:lpstr>Calibri</vt:lpstr>
      <vt:lpstr>Cambria Math</vt:lpstr>
      <vt:lpstr>inherit</vt:lpstr>
      <vt:lpstr>Open Sans Light</vt:lpstr>
      <vt:lpstr>Open Sans Semibold</vt:lpstr>
      <vt:lpstr>Poppins</vt:lpstr>
      <vt:lpstr>Roboto</vt:lpstr>
      <vt:lpstr>Route 159 Light</vt:lpstr>
      <vt:lpstr>Route 159 SemiBold</vt:lpstr>
      <vt:lpstr>Route 159 UltraLight</vt:lpstr>
      <vt:lpstr>Segoe UI Historic</vt:lpstr>
      <vt:lpstr>Symbol</vt:lpstr>
      <vt:lpstr>Times New Roman</vt:lpstr>
      <vt:lpstr>Default Theme</vt:lpstr>
      <vt:lpstr>Presentation</vt:lpstr>
      <vt:lpstr>Equation.3</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Problema 1</vt:lpstr>
      <vt:lpstr>Presentación de PowerPoint</vt:lpstr>
      <vt:lpstr>Presentación de PowerPoint</vt:lpstr>
      <vt:lpstr>Presentación de PowerPoint</vt:lpstr>
      <vt:lpstr>Problema 2</vt:lpstr>
      <vt:lpstr>Presentación de PowerPoint</vt:lpstr>
      <vt:lpstr>Hidroxicloroquina y Azitromicina</vt:lpstr>
      <vt:lpstr>Presentación de PowerPoint</vt:lpstr>
      <vt:lpstr>Presentación de PowerPoint</vt:lpstr>
      <vt:lpstr>Ivermectina</vt:lpstr>
      <vt:lpstr>Problema 6</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Yesica</dc:creator>
  <cp:lastModifiedBy>i201716389 (Pintado Vasquez,Jose Luis)</cp:lastModifiedBy>
  <cp:revision>188</cp:revision>
  <cp:lastPrinted>2021-02-13T21:40:35Z</cp:lastPrinted>
  <dcterms:created xsi:type="dcterms:W3CDTF">2020-09-07T00:30:40Z</dcterms:created>
  <dcterms:modified xsi:type="dcterms:W3CDTF">2021-02-16T16:07:49Z</dcterms:modified>
</cp:coreProperties>
</file>